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C4E59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44" autoAdjust="0"/>
    <p:restoredTop sz="94660"/>
  </p:normalViewPr>
  <p:slideViewPr>
    <p:cSldViewPr>
      <p:cViewPr varScale="1">
        <p:scale>
          <a:sx n="77" d="100"/>
          <a:sy n="77" d="100"/>
        </p:scale>
        <p:origin x="156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3426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45659" cy="496332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7" y="4"/>
            <a:ext cx="2945659" cy="496332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r">
              <a:defRPr sz="1200"/>
            </a:lvl1pPr>
          </a:lstStyle>
          <a:p>
            <a:fld id="{78663E93-EF46-4D38-BD35-4337B14C5F69}" type="datetimeFigureOut">
              <a:rPr lang="ko-KR" altLang="en-US" smtClean="0"/>
              <a:pPr/>
              <a:t>2021-04-06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2" rIns="91423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28588"/>
            <a:ext cx="2945659" cy="496332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7" y="9428588"/>
            <a:ext cx="2945659" cy="496332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r">
              <a:defRPr sz="1200"/>
            </a:lvl1pPr>
          </a:lstStyle>
          <a:p>
            <a:fld id="{1DDD3330-FE87-4740-A009-6D22D2879B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7655"/>
            <a:ext cx="1600200" cy="486833"/>
          </a:xfrm>
        </p:spPr>
        <p:txBody>
          <a:bodyPr/>
          <a:lstStyle/>
          <a:p>
            <a:fld id="{A3123535-2A7D-402F-A7A8-EB865A7962B2}" type="datetimeFigureOut">
              <a:rPr lang="ko-KR" altLang="en-US" smtClean="0"/>
              <a:pPr/>
              <a:t>2021-04-06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FCD43-F3FA-44D7-9DFA-04CA3B77C51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3535-2A7D-402F-A7A8-EB865A7962B2}" type="datetimeFigureOut">
              <a:rPr lang="ko-KR" altLang="en-US" smtClean="0"/>
              <a:pPr/>
              <a:t>2021-04-06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FCD43-F3FA-44D7-9DFA-04CA3B77C51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3535-2A7D-402F-A7A8-EB865A7962B2}" type="datetimeFigureOut">
              <a:rPr lang="ko-KR" altLang="en-US" smtClean="0"/>
              <a:pPr/>
              <a:t>2021-04-06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FCD43-F3FA-44D7-9DFA-04CA3B77C51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3535-2A7D-402F-A7A8-EB865A7962B2}" type="datetimeFigureOut">
              <a:rPr lang="ko-KR" altLang="en-US" smtClean="0"/>
              <a:pPr/>
              <a:t>2021-04-06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FCD43-F3FA-44D7-9DFA-04CA3B77C51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" name="그림 9" descr="그림.png"/>
          <p:cNvPicPr>
            <a:picLocks noChangeAspect="1"/>
          </p:cNvPicPr>
          <p:nvPr userDrawn="1"/>
        </p:nvPicPr>
        <p:blipFill>
          <a:blip r:embed="rId2" cstate="print"/>
          <a:srcRect r="6546" b="7811"/>
          <a:stretch>
            <a:fillRect/>
          </a:stretch>
        </p:blipFill>
        <p:spPr>
          <a:xfrm>
            <a:off x="3136600" y="6948264"/>
            <a:ext cx="3721400" cy="21957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3535-2A7D-402F-A7A8-EB865A7962B2}" type="datetimeFigureOut">
              <a:rPr lang="ko-KR" altLang="en-US" smtClean="0"/>
              <a:pPr/>
              <a:t>2021-04-06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FCD43-F3FA-44D7-9DFA-04CA3B77C51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3535-2A7D-402F-A7A8-EB865A7962B2}" type="datetimeFigureOut">
              <a:rPr lang="ko-KR" altLang="en-US" smtClean="0"/>
              <a:pPr/>
              <a:t>2021-04-06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FCD43-F3FA-44D7-9DFA-04CA3B77C51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3535-2A7D-402F-A7A8-EB865A7962B2}" type="datetimeFigureOut">
              <a:rPr lang="ko-KR" altLang="en-US" smtClean="0"/>
              <a:pPr/>
              <a:t>2021-04-06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FCD43-F3FA-44D7-9DFA-04CA3B77C51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3535-2A7D-402F-A7A8-EB865A7962B2}" type="datetimeFigureOut">
              <a:rPr lang="ko-KR" altLang="en-US" smtClean="0"/>
              <a:pPr/>
              <a:t>2021-04-06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FCD43-F3FA-44D7-9DFA-04CA3B77C51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3535-2A7D-402F-A7A8-EB865A7962B2}" type="datetimeFigureOut">
              <a:rPr lang="ko-KR" altLang="en-US" smtClean="0"/>
              <a:pPr/>
              <a:t>2021-04-06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FCD43-F3FA-44D7-9DFA-04CA3B77C51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3535-2A7D-402F-A7A8-EB865A7962B2}" type="datetimeFigureOut">
              <a:rPr lang="ko-KR" altLang="en-US" smtClean="0"/>
              <a:pPr/>
              <a:t>2021-04-06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FCD43-F3FA-44D7-9DFA-04CA3B77C51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23535-2A7D-402F-A7A8-EB865A7962B2}" type="datetimeFigureOut">
              <a:rPr lang="ko-KR" altLang="en-US" smtClean="0"/>
              <a:pPr/>
              <a:t>2021-04-06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FCD43-F3FA-44D7-9DFA-04CA3B77C51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362" name="Rectangle 2"/>
          <p:cNvSpPr>
            <a:spLocks noChangeArrowheads="1"/>
          </p:cNvSpPr>
          <p:nvPr userDrawn="1"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332656" y="467544"/>
            <a:ext cx="6192688" cy="842493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505" name="Picture 1"/>
          <p:cNvPicPr>
            <a:picLocks noChangeAspect="1" noChangeArrowheads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29200" y="0"/>
            <a:ext cx="1539552" cy="65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80" y="1365844"/>
            <a:ext cx="5904656" cy="752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직사각형 46"/>
          <p:cNvSpPr/>
          <p:nvPr/>
        </p:nvSpPr>
        <p:spPr>
          <a:xfrm>
            <a:off x="620688" y="1043608"/>
            <a:ext cx="5688632" cy="3024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Picture 38" descr="유리질감_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80" y="899592"/>
            <a:ext cx="2823377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Box 49"/>
          <p:cNvSpPr txBox="1"/>
          <p:nvPr/>
        </p:nvSpPr>
        <p:spPr>
          <a:xfrm>
            <a:off x="548680" y="785291"/>
            <a:ext cx="5760640" cy="30008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</a:t>
            </a:r>
          </a:p>
          <a:p>
            <a:pPr marL="342900" indent="-342900"/>
            <a:r>
              <a:rPr lang="en-US" altLang="ko-KR" sz="1050" dirty="0">
                <a:latin typeface="HY나무B" pitchFamily="18" charset="-127"/>
                <a:ea typeface="HY나무B" pitchFamily="18" charset="-127"/>
              </a:rPr>
              <a:t> 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1.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전자문진 실시</a:t>
            </a:r>
            <a:endParaRPr lang="en-US" altLang="ko-KR" sz="1050" dirty="0" smtClean="0">
              <a:latin typeface="HY나무B" pitchFamily="18" charset="-127"/>
              <a:ea typeface="HY나무B" pitchFamily="18" charset="-127"/>
            </a:endParaRP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</a:t>
            </a: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2.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헌혈문진</a:t>
            </a:r>
            <a:endParaRPr lang="en-US" altLang="ko-KR" sz="1050" dirty="0" smtClean="0">
              <a:latin typeface="HY나무B" pitchFamily="18" charset="-127"/>
              <a:ea typeface="HY나무B" pitchFamily="18" charset="-127"/>
            </a:endParaRP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   -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신분증확인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,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헌혈경력조회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</a:t>
            </a:r>
          </a:p>
          <a:p>
            <a:pPr marL="342900" indent="-342900"/>
            <a:r>
              <a:rPr lang="en-US" altLang="ko-KR" sz="1050" dirty="0">
                <a:latin typeface="HY나무B" pitchFamily="18" charset="-127"/>
                <a:ea typeface="HY나무B" pitchFamily="18" charset="-127"/>
              </a:rPr>
              <a:t> 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   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 혈압 및 빈혈 검사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등</a:t>
            </a:r>
            <a:endParaRPr lang="en-US" altLang="ko-KR" sz="1050" dirty="0">
              <a:latin typeface="HY나무B" pitchFamily="18" charset="-127"/>
              <a:ea typeface="HY나무B" pitchFamily="18" charset="-127"/>
            </a:endParaRPr>
          </a:p>
          <a:p>
            <a:pPr marL="342900" indent="-342900"/>
            <a:endParaRPr lang="en-US" altLang="ko-KR" sz="1050" dirty="0" smtClean="0">
              <a:latin typeface="HY나무B" pitchFamily="18" charset="-127"/>
              <a:ea typeface="HY나무B" pitchFamily="18" charset="-127"/>
            </a:endParaRP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3.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헌혈</a:t>
            </a:r>
            <a:endParaRPr lang="en-US" altLang="ko-KR" sz="1050" dirty="0" smtClean="0">
              <a:latin typeface="HY나무B" pitchFamily="18" charset="-127"/>
              <a:ea typeface="HY나무B" pitchFamily="18" charset="-127"/>
            </a:endParaRP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</a:t>
            </a: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4.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휴식 및 종료</a:t>
            </a:r>
            <a:endParaRPr lang="en-US" altLang="ko-KR" sz="1050" dirty="0" smtClean="0">
              <a:latin typeface="HY나무B" pitchFamily="18" charset="-127"/>
              <a:ea typeface="HY나무B" pitchFamily="18" charset="-127"/>
            </a:endParaRP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   -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헌혈증서 수령</a:t>
            </a:r>
            <a:endParaRPr lang="en-US" altLang="ko-KR" sz="1050" dirty="0">
              <a:latin typeface="HY나무B" pitchFamily="18" charset="-127"/>
              <a:ea typeface="HY나무B" pitchFamily="18" charset="-127"/>
            </a:endParaRP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    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수분섭취 및 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15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분간 휴식</a:t>
            </a:r>
            <a:endParaRPr lang="en-US" altLang="ko-KR" sz="1050" dirty="0" smtClean="0">
              <a:latin typeface="HY나무B" pitchFamily="18" charset="-127"/>
              <a:ea typeface="HY나무B" pitchFamily="18" charset="-127"/>
            </a:endParaRPr>
          </a:p>
          <a:p>
            <a:pPr marL="342900" indent="-342900"/>
            <a:endParaRPr lang="en-US" altLang="ko-KR" sz="1050" dirty="0" smtClean="0">
              <a:latin typeface="HY나무B" pitchFamily="18" charset="-127"/>
              <a:ea typeface="HY나무B" pitchFamily="18" charset="-127"/>
            </a:endParaRP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5.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혈액검사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·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봉사시간확인</a:t>
            </a:r>
            <a:endParaRPr lang="en-US" altLang="ko-KR" sz="1050" dirty="0" smtClean="0">
              <a:latin typeface="HY나무B" pitchFamily="18" charset="-127"/>
              <a:ea typeface="HY나무B" pitchFamily="18" charset="-127"/>
            </a:endParaRP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   -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혈액검사결과 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: </a:t>
            </a: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    ·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혈액관리본부홈페이지 </a:t>
            </a:r>
            <a:endParaRPr lang="en-US" altLang="ko-KR" sz="1050" dirty="0" smtClean="0">
              <a:latin typeface="HY나무B" pitchFamily="18" charset="-127"/>
              <a:ea typeface="HY나무B" pitchFamily="18" charset="-127"/>
            </a:endParaRP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    · </a:t>
            </a:r>
            <a:r>
              <a:rPr lang="ko-KR" altLang="en-US" sz="1050" dirty="0" err="1" smtClean="0">
                <a:latin typeface="HY나무B" pitchFamily="18" charset="-127"/>
                <a:ea typeface="HY나무B" pitchFamily="18" charset="-127"/>
              </a:rPr>
              <a:t>레드커넥트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(</a:t>
            </a:r>
            <a:r>
              <a:rPr lang="ko-KR" altLang="en-US" sz="1050" dirty="0" err="1" smtClean="0">
                <a:latin typeface="HY나무B" pitchFamily="18" charset="-127"/>
                <a:ea typeface="HY나무B" pitchFamily="18" charset="-127"/>
              </a:rPr>
              <a:t>어플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)</a:t>
            </a:r>
          </a:p>
          <a:p>
            <a:pPr marL="342900" indent="-342900"/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                                                                                       - 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봉사시간 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: VMS(</a:t>
            </a:r>
            <a:r>
              <a:rPr lang="ko-KR" altLang="en-US" sz="1050" dirty="0" smtClean="0">
                <a:latin typeface="HY나무B" pitchFamily="18" charset="-127"/>
                <a:ea typeface="HY나무B" pitchFamily="18" charset="-127"/>
              </a:rPr>
              <a:t>헌혈기록</a:t>
            </a:r>
            <a:r>
              <a:rPr lang="en-US" altLang="ko-KR" sz="1050" dirty="0" smtClean="0">
                <a:latin typeface="HY나무B" pitchFamily="18" charset="-127"/>
                <a:ea typeface="HY나무B" pitchFamily="18" charset="-127"/>
              </a:rPr>
              <a:t>)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692696" y="1073179"/>
            <a:ext cx="2720783" cy="2059572"/>
          </a:xfrm>
          <a:custGeom>
            <a:avLst/>
            <a:gdLst>
              <a:gd name="T0" fmla="*/ 4 w 21600"/>
              <a:gd name="T1" fmla="*/ 7 h 21600"/>
              <a:gd name="T2" fmla="*/ 20 w 21600"/>
              <a:gd name="T3" fmla="*/ 30 h 21600"/>
              <a:gd name="T4" fmla="*/ 14 w 21600"/>
              <a:gd name="T5" fmla="*/ 15 h 21600"/>
              <a:gd name="T6" fmla="*/ 41 w 21600"/>
              <a:gd name="T7" fmla="*/ 15 h 21600"/>
              <a:gd name="T8" fmla="*/ 32 w 21600"/>
              <a:gd name="T9" fmla="*/ 27 h 21600"/>
              <a:gd name="T10" fmla="*/ 20 w 21600"/>
              <a:gd name="T11" fmla="*/ 1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5 w 21600"/>
              <a:gd name="T19" fmla="*/ 3165 h 21600"/>
              <a:gd name="T20" fmla="*/ 18435 w 21600"/>
              <a:gd name="T21" fmla="*/ 18435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190" y="10298"/>
                </a:moveTo>
                <a:cubicBezTo>
                  <a:pt x="13941" y="8617"/>
                  <a:pt x="12498" y="7373"/>
                  <a:pt x="10800" y="7373"/>
                </a:cubicBezTo>
                <a:cubicBezTo>
                  <a:pt x="8907" y="7373"/>
                  <a:pt x="7373" y="8907"/>
                  <a:pt x="7373" y="10800"/>
                </a:cubicBezTo>
                <a:cubicBezTo>
                  <a:pt x="7373" y="12692"/>
                  <a:pt x="8907" y="14227"/>
                  <a:pt x="10800" y="14227"/>
                </a:cubicBezTo>
                <a:cubicBezTo>
                  <a:pt x="10971" y="14227"/>
                  <a:pt x="11142" y="14214"/>
                  <a:pt x="11312" y="14188"/>
                </a:cubicBezTo>
                <a:lnTo>
                  <a:pt x="12415" y="21478"/>
                </a:lnTo>
                <a:cubicBezTo>
                  <a:pt x="11880" y="21559"/>
                  <a:pt x="11340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153" y="-1"/>
                  <a:pt x="20699" y="3922"/>
                  <a:pt x="21483" y="9218"/>
                </a:cubicBezTo>
                <a:lnTo>
                  <a:pt x="24154" y="8823"/>
                </a:lnTo>
                <a:lnTo>
                  <a:pt x="18772" y="16076"/>
                </a:lnTo>
                <a:lnTo>
                  <a:pt x="11519" y="10693"/>
                </a:lnTo>
                <a:lnTo>
                  <a:pt x="14190" y="10298"/>
                </a:lnTo>
                <a:close/>
              </a:path>
            </a:pathLst>
          </a:custGeom>
          <a:gradFill rotWithShape="1">
            <a:gsLst>
              <a:gs pos="0">
                <a:srgbClr val="ADD6FF">
                  <a:alpha val="50000"/>
                </a:srgbClr>
              </a:gs>
              <a:gs pos="100000">
                <a:srgbClr val="506376">
                  <a:alpha val="50000"/>
                </a:srgbClr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63500" prstMaterial="legacyMatte">
            <a:bevelT w="13500" h="13500" prst="angle"/>
            <a:bevelB w="13500" h="13500" prst="angle"/>
            <a:extrusionClr>
              <a:srgbClr val="ADD6FF"/>
            </a:extrusionClr>
          </a:sp3d>
        </p:spPr>
        <p:txBody>
          <a:bodyPr wrap="none" anchor="ctr">
            <a:flatTx/>
          </a:bodyPr>
          <a:lstStyle/>
          <a:p>
            <a:endParaRPr lang="ko-KR" altLang="en-US" sz="1000" b="1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4" name="AutoShape 8"/>
          <p:cNvSpPr>
            <a:spLocks noChangeArrowheads="1"/>
          </p:cNvSpPr>
          <p:nvPr/>
        </p:nvSpPr>
        <p:spPr bwMode="auto">
          <a:xfrm rot="20042658">
            <a:off x="945792" y="1200106"/>
            <a:ext cx="2341139" cy="1772189"/>
          </a:xfrm>
          <a:custGeom>
            <a:avLst/>
            <a:gdLst>
              <a:gd name="G0" fmla="+- 5587 0 0"/>
              <a:gd name="G1" fmla="+- 9671334 0 0"/>
              <a:gd name="G2" fmla="+- 0 0 9671334"/>
              <a:gd name="T0" fmla="*/ 0 256 1"/>
              <a:gd name="T1" fmla="*/ 180 256 1"/>
              <a:gd name="G3" fmla="+- 9671334 T0 T1"/>
              <a:gd name="T2" fmla="*/ 0 256 1"/>
              <a:gd name="T3" fmla="*/ 90 256 1"/>
              <a:gd name="G4" fmla="+- 9671334 T2 T3"/>
              <a:gd name="G5" fmla="*/ G4 2 1"/>
              <a:gd name="T4" fmla="*/ 90 256 1"/>
              <a:gd name="T5" fmla="*/ 0 256 1"/>
              <a:gd name="G6" fmla="+- 9671334 T4 T5"/>
              <a:gd name="G7" fmla="*/ G6 2 1"/>
              <a:gd name="G8" fmla="abs 9671334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587"/>
              <a:gd name="G18" fmla="*/ 5587 1 2"/>
              <a:gd name="G19" fmla="+- G18 5400 0"/>
              <a:gd name="G20" fmla="cos G19 9671334"/>
              <a:gd name="G21" fmla="sin G19 9671334"/>
              <a:gd name="G22" fmla="+- G20 10800 0"/>
              <a:gd name="G23" fmla="+- G21 10800 0"/>
              <a:gd name="G24" fmla="+- 10800 0 G20"/>
              <a:gd name="G25" fmla="+- 5587 10800 0"/>
              <a:gd name="G26" fmla="?: G9 G17 G25"/>
              <a:gd name="G27" fmla="?: G9 0 21600"/>
              <a:gd name="G28" fmla="cos 10800 9671334"/>
              <a:gd name="G29" fmla="sin 10800 9671334"/>
              <a:gd name="G30" fmla="sin 5587 9671334"/>
              <a:gd name="G31" fmla="+- G28 10800 0"/>
              <a:gd name="G32" fmla="+- G29 10800 0"/>
              <a:gd name="G33" fmla="+- G30 10800 0"/>
              <a:gd name="G34" fmla="?: G4 0 G31"/>
              <a:gd name="G35" fmla="?: 9671334 G34 0"/>
              <a:gd name="G36" fmla="?: G6 G35 G31"/>
              <a:gd name="G37" fmla="+- 21600 0 G36"/>
              <a:gd name="G38" fmla="?: G4 0 G33"/>
              <a:gd name="G39" fmla="?: 9671334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3883 w 21600"/>
              <a:gd name="T15" fmla="*/ 15193 h 21600"/>
              <a:gd name="T16" fmla="*/ 10800 w 21600"/>
              <a:gd name="T17" fmla="*/ 5213 h 21600"/>
              <a:gd name="T18" fmla="*/ 17717 w 21600"/>
              <a:gd name="T19" fmla="*/ 15193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084" y="13795"/>
                </a:moveTo>
                <a:cubicBezTo>
                  <a:pt x="5515" y="12900"/>
                  <a:pt x="5213" y="11861"/>
                  <a:pt x="5213" y="10800"/>
                </a:cubicBezTo>
                <a:cubicBezTo>
                  <a:pt x="5213" y="7714"/>
                  <a:pt x="7714" y="5213"/>
                  <a:pt x="10800" y="5213"/>
                </a:cubicBezTo>
                <a:cubicBezTo>
                  <a:pt x="13885" y="5213"/>
                  <a:pt x="16387" y="7714"/>
                  <a:pt x="16387" y="10800"/>
                </a:cubicBezTo>
                <a:cubicBezTo>
                  <a:pt x="16387" y="11861"/>
                  <a:pt x="16084" y="12900"/>
                  <a:pt x="15515" y="13795"/>
                </a:cubicBezTo>
                <a:lnTo>
                  <a:pt x="19915" y="16591"/>
                </a:lnTo>
                <a:cubicBezTo>
                  <a:pt x="21015" y="14859"/>
                  <a:pt x="21600" y="128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851"/>
                  <a:pt x="584" y="14859"/>
                  <a:pt x="1684" y="16591"/>
                </a:cubicBezTo>
                <a:close/>
              </a:path>
            </a:pathLst>
          </a:custGeom>
          <a:gradFill rotWithShape="1">
            <a:gsLst>
              <a:gs pos="0">
                <a:srgbClr val="FFFFFF">
                  <a:gamma/>
                  <a:shade val="46275"/>
                  <a:invGamma/>
                  <a:alpha val="0"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  <a:alpha val="0"/>
                </a:srgbClr>
              </a:gs>
            </a:gsLst>
            <a:lin ang="0" scaled="1"/>
          </a:gradFill>
          <a:ln w="9525" algn="ctr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1000" b="1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3" name="Oval 19"/>
          <p:cNvSpPr>
            <a:spLocks noChangeArrowheads="1"/>
          </p:cNvSpPr>
          <p:nvPr/>
        </p:nvSpPr>
        <p:spPr bwMode="auto">
          <a:xfrm>
            <a:off x="1400634" y="1620592"/>
            <a:ext cx="900278" cy="287112"/>
          </a:xfrm>
          <a:prstGeom prst="ellipse">
            <a:avLst/>
          </a:prstGeom>
          <a:gradFill rotWithShape="1">
            <a:gsLst>
              <a:gs pos="0">
                <a:srgbClr val="000000">
                  <a:alpha val="60001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sz="1000" b="1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4" name="Oval 20"/>
          <p:cNvSpPr>
            <a:spLocks noChangeArrowheads="1"/>
          </p:cNvSpPr>
          <p:nvPr/>
        </p:nvSpPr>
        <p:spPr bwMode="auto">
          <a:xfrm>
            <a:off x="1350293" y="1142051"/>
            <a:ext cx="822548" cy="621637"/>
          </a:xfrm>
          <a:prstGeom prst="ellipse">
            <a:avLst/>
          </a:prstGeom>
          <a:gradFill rotWithShape="1">
            <a:gsLst>
              <a:gs pos="0">
                <a:srgbClr val="6BA1C5"/>
              </a:gs>
              <a:gs pos="100000">
                <a:srgbClr val="314A5A"/>
              </a:gs>
            </a:gsLst>
            <a:path path="rect">
              <a:fillToRect r="100000" b="100000"/>
            </a:path>
          </a:gra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dirty="0" smtClean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3.</a:t>
            </a:r>
            <a:r>
              <a:rPr lang="ko-KR" altLang="en-US" sz="1000" b="1" dirty="0" smtClean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헌혈</a:t>
            </a:r>
            <a:endParaRPr lang="ko-KR" altLang="en-US" sz="1000" b="1" dirty="0">
              <a:solidFill>
                <a:srgbClr val="FFFFFF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5" name="Oval 21"/>
          <p:cNvSpPr>
            <a:spLocks noChangeArrowheads="1"/>
          </p:cNvSpPr>
          <p:nvPr/>
        </p:nvSpPr>
        <p:spPr bwMode="auto">
          <a:xfrm>
            <a:off x="1428478" y="1227240"/>
            <a:ext cx="189105" cy="149263"/>
          </a:xfrm>
          <a:prstGeom prst="ellipse">
            <a:avLst/>
          </a:prstGeom>
          <a:gradFill rotWithShape="1">
            <a:gsLst>
              <a:gs pos="0">
                <a:srgbClr val="FFFFFF">
                  <a:alpha val="7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sz="1000" b="1">
              <a:latin typeface="HY수평선M" pitchFamily="18" charset="-127"/>
              <a:ea typeface="HY수평선M" pitchFamily="18" charset="-127"/>
            </a:endParaRPr>
          </a:p>
        </p:txBody>
      </p:sp>
      <p:grpSp>
        <p:nvGrpSpPr>
          <p:cNvPr id="16" name="Group 22"/>
          <p:cNvGrpSpPr>
            <a:grpSpLocks/>
          </p:cNvGrpSpPr>
          <p:nvPr/>
        </p:nvGrpSpPr>
        <p:grpSpPr bwMode="auto">
          <a:xfrm>
            <a:off x="2132814" y="1176956"/>
            <a:ext cx="943203" cy="764755"/>
            <a:chOff x="1985" y="1904"/>
            <a:chExt cx="813" cy="871"/>
          </a:xfrm>
        </p:grpSpPr>
        <p:sp>
          <p:nvSpPr>
            <p:cNvPr id="30" name="Oval 23"/>
            <p:cNvSpPr>
              <a:spLocks noChangeArrowheads="1"/>
            </p:cNvSpPr>
            <p:nvPr/>
          </p:nvSpPr>
          <p:spPr bwMode="auto">
            <a:xfrm>
              <a:off x="2022" y="2448"/>
              <a:ext cx="776" cy="327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6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000" b="1">
                <a:latin typeface="HY수평선M" pitchFamily="18" charset="-127"/>
                <a:ea typeface="HY수평선M" pitchFamily="18" charset="-127"/>
              </a:endParaRPr>
            </a:p>
          </p:txBody>
        </p:sp>
        <p:sp>
          <p:nvSpPr>
            <p:cNvPr id="31" name="Oval 24"/>
            <p:cNvSpPr>
              <a:spLocks noChangeArrowheads="1"/>
            </p:cNvSpPr>
            <p:nvPr/>
          </p:nvSpPr>
          <p:spPr bwMode="auto">
            <a:xfrm>
              <a:off x="1985" y="1904"/>
              <a:ext cx="709" cy="708"/>
            </a:xfrm>
            <a:prstGeom prst="ellipse">
              <a:avLst/>
            </a:prstGeom>
            <a:gradFill rotWithShape="1">
              <a:gsLst>
                <a:gs pos="0">
                  <a:srgbClr val="6BA1C5"/>
                </a:gs>
                <a:gs pos="100000">
                  <a:srgbClr val="314A5A"/>
                </a:gs>
              </a:gsLst>
              <a:path path="rect">
                <a:fillToRect r="100000" b="100000"/>
              </a:path>
            </a:gradFill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950" b="1" dirty="0" smtClean="0">
                  <a:solidFill>
                    <a:srgbClr val="FFFFFF"/>
                  </a:solidFill>
                  <a:latin typeface="HY수평선M" pitchFamily="18" charset="-127"/>
                  <a:ea typeface="HY수평선M" pitchFamily="18" charset="-127"/>
                </a:rPr>
                <a:t>4.</a:t>
              </a:r>
              <a:r>
                <a:rPr lang="ko-KR" altLang="en-US" sz="950" b="1" dirty="0" smtClean="0">
                  <a:solidFill>
                    <a:srgbClr val="FFFFFF"/>
                  </a:solidFill>
                  <a:latin typeface="HY수평선M" pitchFamily="18" charset="-127"/>
                  <a:ea typeface="HY수평선M" pitchFamily="18" charset="-127"/>
                </a:rPr>
                <a:t>휴식 및 귀가</a:t>
              </a:r>
              <a:endParaRPr lang="ko-KR" altLang="en-US" sz="950" b="1" dirty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endParaRPr>
            </a:p>
          </p:txBody>
        </p:sp>
        <p:sp>
          <p:nvSpPr>
            <p:cNvPr id="32" name="Oval 25"/>
            <p:cNvSpPr>
              <a:spLocks noChangeArrowheads="1"/>
            </p:cNvSpPr>
            <p:nvPr/>
          </p:nvSpPr>
          <p:spPr bwMode="auto">
            <a:xfrm>
              <a:off x="2046" y="2000"/>
              <a:ext cx="163" cy="17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000" b="1">
                <a:latin typeface="HY수평선M" pitchFamily="18" charset="-127"/>
                <a:ea typeface="HY수평선M" pitchFamily="18" charset="-127"/>
              </a:endParaRPr>
            </a:p>
          </p:txBody>
        </p:sp>
      </p:grp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2600730" y="2083278"/>
            <a:ext cx="900278" cy="287112"/>
          </a:xfrm>
          <a:prstGeom prst="ellipse">
            <a:avLst/>
          </a:prstGeom>
          <a:gradFill rotWithShape="1">
            <a:gsLst>
              <a:gs pos="0">
                <a:srgbClr val="000000">
                  <a:alpha val="60001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sz="1000" b="1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2539242" y="1642822"/>
            <a:ext cx="822548" cy="621638"/>
          </a:xfrm>
          <a:prstGeom prst="ellipse">
            <a:avLst/>
          </a:prstGeom>
          <a:gradFill rotWithShape="1">
            <a:gsLst>
              <a:gs pos="0">
                <a:srgbClr val="6BA1C5"/>
              </a:gs>
              <a:gs pos="100000">
                <a:srgbClr val="314A5A"/>
              </a:gs>
            </a:gsLst>
            <a:path path="rect">
              <a:fillToRect r="100000" b="100000"/>
            </a:path>
          </a:gra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altLang="ko-KR" sz="800" b="1" dirty="0" smtClean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5.</a:t>
            </a:r>
            <a:r>
              <a:rPr lang="ko-KR" altLang="en-US" sz="800" b="1" dirty="0" smtClean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헌혈혈액</a:t>
            </a:r>
            <a:endParaRPr lang="en-US" altLang="ko-KR" sz="800" b="1" dirty="0" smtClean="0">
              <a:solidFill>
                <a:srgbClr val="FFFFFF"/>
              </a:solidFill>
              <a:latin typeface="HY수평선M" pitchFamily="18" charset="-127"/>
              <a:ea typeface="HY수평선M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800" b="1" dirty="0" smtClean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검사결과확인</a:t>
            </a:r>
            <a:endParaRPr lang="ko-KR" altLang="en-US" sz="800" b="1" dirty="0">
              <a:solidFill>
                <a:srgbClr val="FFFFFF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2628574" y="1689925"/>
            <a:ext cx="189105" cy="149263"/>
          </a:xfrm>
          <a:prstGeom prst="ellipse">
            <a:avLst/>
          </a:prstGeom>
          <a:gradFill rotWithShape="1">
            <a:gsLst>
              <a:gs pos="0">
                <a:srgbClr val="FFFFFF">
                  <a:alpha val="7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sz="1000" b="1">
              <a:latin typeface="HY수평선M" pitchFamily="18" charset="-127"/>
              <a:ea typeface="HY수평선M" pitchFamily="18" charset="-127"/>
            </a:endParaRPr>
          </a:p>
        </p:txBody>
      </p:sp>
      <p:grpSp>
        <p:nvGrpSpPr>
          <p:cNvPr id="18" name="Group 30"/>
          <p:cNvGrpSpPr>
            <a:grpSpLocks/>
          </p:cNvGrpSpPr>
          <p:nvPr/>
        </p:nvGrpSpPr>
        <p:grpSpPr bwMode="auto">
          <a:xfrm>
            <a:off x="822409" y="1559334"/>
            <a:ext cx="961766" cy="764755"/>
            <a:chOff x="1969" y="1904"/>
            <a:chExt cx="829" cy="871"/>
          </a:xfrm>
        </p:grpSpPr>
        <p:sp>
          <p:nvSpPr>
            <p:cNvPr id="24" name="Oval 31"/>
            <p:cNvSpPr>
              <a:spLocks noChangeArrowheads="1"/>
            </p:cNvSpPr>
            <p:nvPr/>
          </p:nvSpPr>
          <p:spPr bwMode="auto">
            <a:xfrm>
              <a:off x="2022" y="2448"/>
              <a:ext cx="776" cy="327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6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000" b="1">
                <a:latin typeface="HY수평선M" pitchFamily="18" charset="-127"/>
                <a:ea typeface="HY수평선M" pitchFamily="18" charset="-127"/>
              </a:endParaRPr>
            </a:p>
          </p:txBody>
        </p:sp>
        <p:sp>
          <p:nvSpPr>
            <p:cNvPr id="25" name="Oval 32"/>
            <p:cNvSpPr>
              <a:spLocks noChangeArrowheads="1"/>
            </p:cNvSpPr>
            <p:nvPr/>
          </p:nvSpPr>
          <p:spPr bwMode="auto">
            <a:xfrm>
              <a:off x="1969" y="1904"/>
              <a:ext cx="709" cy="708"/>
            </a:xfrm>
            <a:prstGeom prst="ellipse">
              <a:avLst/>
            </a:prstGeom>
            <a:gradFill rotWithShape="1">
              <a:gsLst>
                <a:gs pos="0">
                  <a:srgbClr val="6BA1C5"/>
                </a:gs>
                <a:gs pos="100000">
                  <a:srgbClr val="314A5A"/>
                </a:gs>
              </a:gsLst>
              <a:path path="rect">
                <a:fillToRect r="100000" b="100000"/>
              </a:path>
            </a:gradFill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 b="1" dirty="0" smtClean="0">
                  <a:solidFill>
                    <a:srgbClr val="FFFFFF"/>
                  </a:solidFill>
                  <a:latin typeface="HY수평선M" pitchFamily="18" charset="-127"/>
                  <a:ea typeface="HY수평선M" pitchFamily="18" charset="-127"/>
                </a:rPr>
                <a:t>2.</a:t>
              </a:r>
              <a:r>
                <a:rPr lang="ko-KR" altLang="en-US" sz="1000" b="1" dirty="0" smtClean="0">
                  <a:solidFill>
                    <a:srgbClr val="FFFFFF"/>
                  </a:solidFill>
                  <a:latin typeface="HY수평선M" pitchFamily="18" charset="-127"/>
                  <a:ea typeface="HY수평선M" pitchFamily="18" charset="-127"/>
                </a:rPr>
                <a:t>헌혈상담</a:t>
              </a:r>
              <a:endParaRPr lang="ko-KR" altLang="en-US" sz="1000" b="1" dirty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046" y="2000"/>
              <a:ext cx="163" cy="17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000" b="1">
                <a:latin typeface="HY수평선M" pitchFamily="18" charset="-127"/>
                <a:ea typeface="HY수평선M" pitchFamily="18" charset="-127"/>
              </a:endParaRPr>
            </a:p>
          </p:txBody>
        </p:sp>
      </p:grpSp>
      <p:sp>
        <p:nvSpPr>
          <p:cNvPr id="21" name="Oval 35"/>
          <p:cNvSpPr>
            <a:spLocks noChangeArrowheads="1"/>
          </p:cNvSpPr>
          <p:nvPr/>
        </p:nvSpPr>
        <p:spPr bwMode="auto">
          <a:xfrm>
            <a:off x="945060" y="2605553"/>
            <a:ext cx="900278" cy="287113"/>
          </a:xfrm>
          <a:prstGeom prst="ellipse">
            <a:avLst/>
          </a:prstGeom>
          <a:gradFill rotWithShape="1">
            <a:gsLst>
              <a:gs pos="0">
                <a:srgbClr val="000000">
                  <a:alpha val="60001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sz="1000" b="1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2" name="Oval 36"/>
          <p:cNvSpPr>
            <a:spLocks noChangeArrowheads="1"/>
          </p:cNvSpPr>
          <p:nvPr/>
        </p:nvSpPr>
        <p:spPr bwMode="auto">
          <a:xfrm>
            <a:off x="912985" y="2149436"/>
            <a:ext cx="822548" cy="621638"/>
          </a:xfrm>
          <a:prstGeom prst="ellipse">
            <a:avLst/>
          </a:prstGeom>
          <a:gradFill rotWithShape="1">
            <a:gsLst>
              <a:gs pos="0">
                <a:srgbClr val="6BA1C5"/>
              </a:gs>
              <a:gs pos="100000">
                <a:srgbClr val="314A5A"/>
              </a:gs>
            </a:gsLst>
            <a:path path="rect">
              <a:fillToRect r="100000" b="100000"/>
            </a:path>
          </a:gra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altLang="ko-KR" sz="1000" b="1" dirty="0" smtClean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1.</a:t>
            </a:r>
            <a:r>
              <a:rPr lang="ko-KR" altLang="en-US" sz="1000" b="1" dirty="0" smtClean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전자문진</a:t>
            </a:r>
            <a:endParaRPr lang="en-US" altLang="ko-KR" sz="1000" b="1" dirty="0" smtClean="0">
              <a:solidFill>
                <a:srgbClr val="FFFFFF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3" name="Oval 37"/>
          <p:cNvSpPr>
            <a:spLocks noChangeArrowheads="1"/>
          </p:cNvSpPr>
          <p:nvPr/>
        </p:nvSpPr>
        <p:spPr bwMode="auto">
          <a:xfrm>
            <a:off x="972904" y="2212200"/>
            <a:ext cx="189105" cy="149263"/>
          </a:xfrm>
          <a:prstGeom prst="ellipse">
            <a:avLst/>
          </a:prstGeom>
          <a:gradFill rotWithShape="1">
            <a:gsLst>
              <a:gs pos="0">
                <a:srgbClr val="FFFFFF">
                  <a:alpha val="7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sz="1000" b="1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20688" y="552177"/>
            <a:ext cx="1368152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헌혈 과정</a:t>
            </a:r>
            <a:endParaRPr lang="ko-KR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20688" y="3801398"/>
            <a:ext cx="1440160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헌혈 기념품</a:t>
            </a:r>
            <a:endParaRPr lang="ko-KR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57192" y="0"/>
            <a:ext cx="1700808" cy="61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val 28"/>
          <p:cNvSpPr>
            <a:spLocks noChangeArrowheads="1"/>
          </p:cNvSpPr>
          <p:nvPr/>
        </p:nvSpPr>
        <p:spPr bwMode="auto">
          <a:xfrm>
            <a:off x="2420888" y="2627784"/>
            <a:ext cx="1152128" cy="792088"/>
          </a:xfrm>
          <a:prstGeom prst="ellips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ko-KR" altLang="en-US" sz="1000" b="1" dirty="0" smtClean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총 소요시간 </a:t>
            </a:r>
            <a:endParaRPr lang="en-US" altLang="ko-KR" sz="1000" b="1" dirty="0" smtClean="0">
              <a:solidFill>
                <a:srgbClr val="FFFFFF"/>
              </a:solidFill>
              <a:latin typeface="HY수평선M" pitchFamily="18" charset="-127"/>
              <a:ea typeface="HY수평선M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1000" b="1" dirty="0" smtClean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약 </a:t>
            </a:r>
            <a:r>
              <a:rPr lang="en-US" altLang="ko-KR" sz="1000" b="1" dirty="0" smtClean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30~50</a:t>
            </a:r>
            <a:r>
              <a:rPr lang="ko-KR" altLang="en-US" sz="1000" b="1" dirty="0" smtClean="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분</a:t>
            </a:r>
            <a:endParaRPr lang="ko-KR" altLang="en-US" sz="1000" b="1" dirty="0">
              <a:solidFill>
                <a:srgbClr val="FFFFFF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635546" y="5968727"/>
            <a:ext cx="5688632" cy="124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620688" y="7384503"/>
            <a:ext cx="5688632" cy="259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2060848" y="3923928"/>
            <a:ext cx="28803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/>
              <a:t>* </a:t>
            </a:r>
            <a:r>
              <a:rPr lang="ko-KR" altLang="en-US" sz="900" b="1" dirty="0" smtClean="0"/>
              <a:t>재고수량 및 이벤트 내용에 따라 달라질 수 있음</a:t>
            </a:r>
            <a:endParaRPr lang="ko-KR" altLang="en-US" sz="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620688" y="552176"/>
            <a:ext cx="2448272" cy="34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헌혈 참여 기본 조건</a:t>
            </a:r>
            <a:endParaRPr lang="ko-KR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7192" y="0"/>
            <a:ext cx="1700808" cy="61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D2B118EF-E568-4AF2-AF72-41A1F41CBE35}"/>
              </a:ext>
            </a:extLst>
          </p:cNvPr>
          <p:cNvGraphicFramePr>
            <a:graphicFrameLocks noGrp="1"/>
          </p:cNvGraphicFramePr>
          <p:nvPr/>
        </p:nvGraphicFramePr>
        <p:xfrm>
          <a:off x="548680" y="1245141"/>
          <a:ext cx="5688632" cy="105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1374252784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val="2618014708"/>
                    </a:ext>
                  </a:extLst>
                </a:gridCol>
              </a:tblGrid>
              <a:tr h="19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만 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~ 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만 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69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</a:t>
                      </a:r>
                      <a:endParaRPr lang="en-US" altLang="ko-KR" sz="105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만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 넘어 헌혈 경험이 없는 경우 만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64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 제한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508102"/>
                  </a:ext>
                </a:extLst>
              </a:tr>
              <a:tr h="1220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몸무게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남자 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50kg</a:t>
                      </a:r>
                      <a:r>
                        <a:rPr lang="en-US" altLang="ko-KR" sz="105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5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여성 </a:t>
                      </a:r>
                      <a:r>
                        <a:rPr lang="en-US" altLang="ko-KR" sz="105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45kg</a:t>
                      </a:r>
                      <a:r>
                        <a:rPr lang="ko-KR" altLang="en-US" sz="105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221266"/>
                  </a:ext>
                </a:extLst>
              </a:tr>
              <a:tr h="3306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 사항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헌혈 당일 몸 컨디션 유지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시간 이상 숙면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공복</a:t>
                      </a:r>
                      <a:r>
                        <a:rPr lang="ko-KR" altLang="en-US" sz="105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및 전일 </a:t>
                      </a:r>
                      <a:r>
                        <a:rPr lang="ko-KR" altLang="en-US" sz="1050" b="1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음주시</a:t>
                      </a:r>
                      <a:r>
                        <a:rPr lang="ko-KR" altLang="en-US" sz="105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헌혈 불가</a:t>
                      </a:r>
                      <a:r>
                        <a:rPr lang="en-US" altLang="ko-KR" sz="105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altLang="ko-KR" sz="105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05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신분증 지참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사본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사진 불가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485141"/>
                  </a:ext>
                </a:extLst>
              </a:tr>
            </a:tbl>
          </a:graphicData>
        </a:graphic>
      </p:graphicFrame>
      <p:grpSp>
        <p:nvGrpSpPr>
          <p:cNvPr id="39" name="그룹 38"/>
          <p:cNvGrpSpPr/>
          <p:nvPr/>
        </p:nvGrpSpPr>
        <p:grpSpPr>
          <a:xfrm>
            <a:off x="658076" y="947936"/>
            <a:ext cx="1978836" cy="239688"/>
            <a:chOff x="90116" y="900311"/>
            <a:chExt cx="2525184" cy="345730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7A4FD490-2FBB-4EEB-A97C-EE28E74E77D7}"/>
                </a:ext>
              </a:extLst>
            </p:cNvPr>
            <p:cNvSpPr/>
            <p:nvPr/>
          </p:nvSpPr>
          <p:spPr bwMode="auto">
            <a:xfrm>
              <a:off x="90116" y="900311"/>
              <a:ext cx="2525184" cy="345730"/>
            </a:xfrm>
            <a:prstGeom prst="rect">
              <a:avLst/>
            </a:prstGeom>
            <a:gradFill flip="none" rotWithShape="1">
              <a:gsLst>
                <a:gs pos="99583">
                  <a:sysClr val="window" lastClr="FFFFFF"/>
                </a:gs>
                <a:gs pos="0">
                  <a:srgbClr val="D5ECF7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wrap="none" lIns="720000" tIns="0" bIns="36000"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29760E1A-BBD8-4356-9366-CE804A12CE37}"/>
                </a:ext>
              </a:extLst>
            </p:cNvPr>
            <p:cNvSpPr/>
            <p:nvPr/>
          </p:nvSpPr>
          <p:spPr bwMode="auto">
            <a:xfrm>
              <a:off x="90116" y="900311"/>
              <a:ext cx="56456" cy="345730"/>
            </a:xfrm>
            <a:prstGeom prst="rect">
              <a:avLst/>
            </a:prstGeom>
            <a:solidFill>
              <a:srgbClr val="1C8FCA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720000" tIns="0" bIns="36000"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2" name="AutoShape 22">
              <a:extLst>
                <a:ext uri="{FF2B5EF4-FFF2-40B4-BE49-F238E27FC236}">
                  <a16:creationId xmlns:a16="http://schemas.microsoft.com/office/drawing/2014/main" id="{A37A0C78-8934-43FB-AEFD-2AF2DF29C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08" y="972072"/>
              <a:ext cx="1051759" cy="202206"/>
            </a:xfrm>
            <a:prstGeom prst="rect">
              <a:avLst/>
            </a:prstGeom>
            <a:noFill/>
          </p:spPr>
          <p:txBody>
            <a:bodyPr wrap="none" lIns="0" rtlCol="0" anchor="ctr">
              <a:noAutofit/>
            </a:bodyPr>
            <a:lstStyle/>
            <a:p>
              <a:r>
                <a:rPr lang="ko-KR" altLang="en-US" sz="1100" b="1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기본 사항</a:t>
              </a:r>
              <a:endParaRPr lang="ko-KR" altLang="en-US" sz="11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658076" y="2397512"/>
            <a:ext cx="1978836" cy="239688"/>
            <a:chOff x="90116" y="900311"/>
            <a:chExt cx="2525184" cy="345730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A4FD490-2FBB-4EEB-A97C-EE28E74E77D7}"/>
                </a:ext>
              </a:extLst>
            </p:cNvPr>
            <p:cNvSpPr/>
            <p:nvPr/>
          </p:nvSpPr>
          <p:spPr bwMode="auto">
            <a:xfrm>
              <a:off x="90116" y="900311"/>
              <a:ext cx="2525184" cy="345730"/>
            </a:xfrm>
            <a:prstGeom prst="rect">
              <a:avLst/>
            </a:prstGeom>
            <a:gradFill flip="none" rotWithShape="1">
              <a:gsLst>
                <a:gs pos="99583">
                  <a:sysClr val="window" lastClr="FFFFFF"/>
                </a:gs>
                <a:gs pos="0">
                  <a:srgbClr val="D5ECF7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wrap="none" lIns="720000" tIns="0" bIns="36000"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9760E1A-BBD8-4356-9366-CE804A12CE37}"/>
                </a:ext>
              </a:extLst>
            </p:cNvPr>
            <p:cNvSpPr/>
            <p:nvPr/>
          </p:nvSpPr>
          <p:spPr bwMode="auto">
            <a:xfrm>
              <a:off x="90116" y="900311"/>
              <a:ext cx="56456" cy="345730"/>
            </a:xfrm>
            <a:prstGeom prst="rect">
              <a:avLst/>
            </a:prstGeom>
            <a:solidFill>
              <a:srgbClr val="1C8FCA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720000" tIns="0" bIns="36000"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4" name="AutoShape 22">
              <a:extLst>
                <a:ext uri="{FF2B5EF4-FFF2-40B4-BE49-F238E27FC236}">
                  <a16:creationId xmlns:a16="http://schemas.microsoft.com/office/drawing/2014/main" id="{A37A0C78-8934-43FB-AEFD-2AF2DF29C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08" y="972072"/>
              <a:ext cx="1051759" cy="202206"/>
            </a:xfrm>
            <a:prstGeom prst="rect">
              <a:avLst/>
            </a:prstGeom>
            <a:noFill/>
          </p:spPr>
          <p:txBody>
            <a:bodyPr wrap="none" lIns="0" rtlCol="0" anchor="ctr">
              <a:noAutofit/>
            </a:bodyPr>
            <a:lstStyle/>
            <a:p>
              <a:r>
                <a:rPr lang="ko-KR" altLang="en-US" sz="1100" b="1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약물 복용 관련 제한사항</a:t>
              </a:r>
              <a:r>
                <a:rPr lang="en-US" altLang="ko-KR" sz="1100" b="1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100" b="1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요약</a:t>
              </a:r>
              <a:r>
                <a:rPr lang="en-US" altLang="ko-KR" sz="1100" b="1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11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56" name="표 55">
            <a:extLst>
              <a:ext uri="{FF2B5EF4-FFF2-40B4-BE49-F238E27FC236}">
                <a16:creationId xmlns:a16="http://schemas.microsoft.com/office/drawing/2014/main" id="{D2B118EF-E568-4AF2-AF72-41A1F41CBE35}"/>
              </a:ext>
            </a:extLst>
          </p:cNvPr>
          <p:cNvGraphicFramePr>
            <a:graphicFrameLocks noGrp="1"/>
          </p:cNvGraphicFramePr>
          <p:nvPr/>
        </p:nvGraphicFramePr>
        <p:xfrm>
          <a:off x="548680" y="2685544"/>
          <a:ext cx="5688632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1374252784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val="2618014708"/>
                    </a:ext>
                  </a:extLst>
                </a:gridCol>
              </a:tblGrid>
              <a:tr h="19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제한기간</a:t>
                      </a:r>
                      <a:endParaRPr lang="ko-KR" altLang="en-US" sz="9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세부 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508102"/>
                  </a:ext>
                </a:extLst>
              </a:tr>
              <a:tr h="1220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  능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고혈압약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고지혈증약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당뇨약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갑상선치료제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신디로이드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항히스타민제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algn="l" latinLnBrk="1"/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아스파린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건강보조목적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건강보조제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/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* 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단</a:t>
                      </a: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합병증세 및 처방기간 등 문진 후 최종 결정</a:t>
                      </a: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2212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당  일</a:t>
                      </a:r>
                      <a:endParaRPr lang="ko-KR" altLang="en-US" sz="105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감기약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비처방전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단 처방된 감기약은 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일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근육이완제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endParaRPr lang="ko-KR" altLang="en-US" sz="105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485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주일</a:t>
                      </a:r>
                      <a:endParaRPr lang="ko-KR" altLang="en-US" sz="105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항생제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주사 주입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약물류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항진균제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무좀 등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5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개월</a:t>
                      </a:r>
                      <a:endParaRPr lang="ko-KR" altLang="en-US" sz="105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여드름 치료제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탈모 치료제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프로페시아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등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전립선비대증치료제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/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* 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단</a:t>
                      </a: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약물에 따라 </a:t>
                      </a: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개월 제한될 수 있음</a:t>
                      </a:r>
                      <a:endParaRPr lang="ko-KR" altLang="en-US" sz="1050" b="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7" name="그룹 56"/>
          <p:cNvGrpSpPr/>
          <p:nvPr/>
        </p:nvGrpSpPr>
        <p:grpSpPr>
          <a:xfrm>
            <a:off x="681648" y="4521200"/>
            <a:ext cx="1986456" cy="239688"/>
            <a:chOff x="90116" y="900311"/>
            <a:chExt cx="2534909" cy="345730"/>
          </a:xfrm>
        </p:grpSpPr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A4FD490-2FBB-4EEB-A97C-EE28E74E77D7}"/>
                </a:ext>
              </a:extLst>
            </p:cNvPr>
            <p:cNvSpPr/>
            <p:nvPr/>
          </p:nvSpPr>
          <p:spPr bwMode="auto">
            <a:xfrm>
              <a:off x="99840" y="900311"/>
              <a:ext cx="2525185" cy="345730"/>
            </a:xfrm>
            <a:prstGeom prst="rect">
              <a:avLst/>
            </a:prstGeom>
            <a:gradFill flip="none" rotWithShape="1">
              <a:gsLst>
                <a:gs pos="99583">
                  <a:sysClr val="window" lastClr="FFFFFF"/>
                </a:gs>
                <a:gs pos="0">
                  <a:srgbClr val="D5ECF7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wrap="none" lIns="720000" tIns="0" bIns="36000"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29760E1A-BBD8-4356-9366-CE804A12CE37}"/>
                </a:ext>
              </a:extLst>
            </p:cNvPr>
            <p:cNvSpPr/>
            <p:nvPr/>
          </p:nvSpPr>
          <p:spPr bwMode="auto">
            <a:xfrm>
              <a:off x="90116" y="900311"/>
              <a:ext cx="56456" cy="345730"/>
            </a:xfrm>
            <a:prstGeom prst="rect">
              <a:avLst/>
            </a:prstGeom>
            <a:solidFill>
              <a:srgbClr val="1C8FCA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720000" tIns="0" bIns="36000"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0" name="AutoShape 22">
              <a:extLst>
                <a:ext uri="{FF2B5EF4-FFF2-40B4-BE49-F238E27FC236}">
                  <a16:creationId xmlns:a16="http://schemas.microsoft.com/office/drawing/2014/main" id="{A37A0C78-8934-43FB-AEFD-2AF2DF29C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08" y="972072"/>
              <a:ext cx="1051759" cy="202206"/>
            </a:xfrm>
            <a:prstGeom prst="rect">
              <a:avLst/>
            </a:prstGeom>
            <a:noFill/>
          </p:spPr>
          <p:txBody>
            <a:bodyPr wrap="none" lIns="0" rtlCol="0" anchor="ctr">
              <a:noAutofit/>
            </a:bodyPr>
            <a:lstStyle/>
            <a:p>
              <a:r>
                <a:rPr lang="ko-KR" altLang="en-US" sz="1100" b="1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시술 및 수술 제한사항</a:t>
              </a:r>
              <a:r>
                <a:rPr lang="en-US" altLang="ko-KR" sz="1100" b="1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100" b="1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요약</a:t>
              </a:r>
              <a:r>
                <a:rPr lang="en-US" altLang="ko-KR" sz="1100" b="1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11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D2B118EF-E568-4AF2-AF72-41A1F41CBE35}"/>
              </a:ext>
            </a:extLst>
          </p:cNvPr>
          <p:cNvGraphicFramePr>
            <a:graphicFrameLocks noGrp="1"/>
          </p:cNvGraphicFramePr>
          <p:nvPr/>
        </p:nvGraphicFramePr>
        <p:xfrm>
          <a:off x="548680" y="4808880"/>
          <a:ext cx="5688632" cy="2125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1374252784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val="2618014708"/>
                    </a:ext>
                  </a:extLst>
                </a:gridCol>
              </a:tblGrid>
              <a:tr h="19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제한기간</a:t>
                      </a:r>
                      <a:endParaRPr lang="ko-KR" altLang="en-US" sz="9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세부 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508102"/>
                  </a:ext>
                </a:extLst>
              </a:tr>
              <a:tr h="1220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일 제한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침술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및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부항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회용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치과치료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스케일링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221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주</a:t>
                      </a:r>
                      <a:endParaRPr lang="ko-KR" altLang="en-US" sz="105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None/>
                      </a:pP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냉동 및 레이저치료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점 제거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사마귀 제거 등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침술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약침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사랑니 발치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스테로이드 등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48514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개월</a:t>
                      </a:r>
                      <a:endParaRPr lang="ko-KR" altLang="en-US" sz="105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소수술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비수혈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수술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골절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인대수술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라섹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라식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미용수술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내시경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피어싱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회용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본인 구매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개월</a:t>
                      </a:r>
                      <a:endParaRPr lang="ko-KR" altLang="en-US" sz="105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문신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눈썹문신 포함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단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헤나문신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제외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출산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수혈 한 경우 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년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대수술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개복수술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복막염 수술 등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년 </a:t>
                      </a:r>
                      <a:endParaRPr lang="ko-KR" altLang="en-US" sz="105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대수술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수혈받은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경우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2" name="그룹 61"/>
          <p:cNvGrpSpPr/>
          <p:nvPr/>
        </p:nvGrpSpPr>
        <p:grpSpPr>
          <a:xfrm>
            <a:off x="722464" y="7068616"/>
            <a:ext cx="1986456" cy="239688"/>
            <a:chOff x="90116" y="900311"/>
            <a:chExt cx="2534909" cy="345730"/>
          </a:xfrm>
        </p:grpSpPr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7A4FD490-2FBB-4EEB-A97C-EE28E74E77D7}"/>
                </a:ext>
              </a:extLst>
            </p:cNvPr>
            <p:cNvSpPr/>
            <p:nvPr/>
          </p:nvSpPr>
          <p:spPr bwMode="auto">
            <a:xfrm>
              <a:off x="99840" y="900311"/>
              <a:ext cx="2525185" cy="345730"/>
            </a:xfrm>
            <a:prstGeom prst="rect">
              <a:avLst/>
            </a:prstGeom>
            <a:gradFill flip="none" rotWithShape="1">
              <a:gsLst>
                <a:gs pos="99583">
                  <a:sysClr val="window" lastClr="FFFFFF"/>
                </a:gs>
                <a:gs pos="0">
                  <a:srgbClr val="D5ECF7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wrap="none" lIns="720000" tIns="0" bIns="36000"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29760E1A-BBD8-4356-9366-CE804A12CE37}"/>
                </a:ext>
              </a:extLst>
            </p:cNvPr>
            <p:cNvSpPr/>
            <p:nvPr/>
          </p:nvSpPr>
          <p:spPr bwMode="auto">
            <a:xfrm>
              <a:off x="90116" y="900311"/>
              <a:ext cx="56456" cy="345730"/>
            </a:xfrm>
            <a:prstGeom prst="rect">
              <a:avLst/>
            </a:prstGeom>
            <a:solidFill>
              <a:srgbClr val="1C8FCA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720000" tIns="0" bIns="36000"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5" name="AutoShape 22">
              <a:extLst>
                <a:ext uri="{FF2B5EF4-FFF2-40B4-BE49-F238E27FC236}">
                  <a16:creationId xmlns:a16="http://schemas.microsoft.com/office/drawing/2014/main" id="{A37A0C78-8934-43FB-AEFD-2AF2DF29C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08" y="972072"/>
              <a:ext cx="1051759" cy="202206"/>
            </a:xfrm>
            <a:prstGeom prst="rect">
              <a:avLst/>
            </a:prstGeom>
            <a:noFill/>
          </p:spPr>
          <p:txBody>
            <a:bodyPr wrap="none" lIns="0" rtlCol="0" anchor="ctr">
              <a:noAutofit/>
            </a:bodyPr>
            <a:lstStyle/>
            <a:p>
              <a:r>
                <a:rPr lang="ko-KR" altLang="en-US" sz="1100" b="1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기타 사항</a:t>
              </a:r>
              <a:endParaRPr lang="ko-KR" altLang="en-US" sz="11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D2B118EF-E568-4AF2-AF72-41A1F41CBE35}"/>
              </a:ext>
            </a:extLst>
          </p:cNvPr>
          <p:cNvGraphicFramePr>
            <a:graphicFrameLocks noGrp="1"/>
          </p:cNvGraphicFramePr>
          <p:nvPr/>
        </p:nvGraphicFramePr>
        <p:xfrm>
          <a:off x="548680" y="7356296"/>
          <a:ext cx="5688632" cy="96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1374252784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618014708"/>
                    </a:ext>
                  </a:extLst>
                </a:gridCol>
              </a:tblGrid>
              <a:tr h="19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제한내용</a:t>
                      </a:r>
                      <a:endParaRPr lang="ko-KR" altLang="en-US" sz="9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세부 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508102"/>
                  </a:ext>
                </a:extLst>
              </a:tr>
              <a:tr h="1220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말라리아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위험지역 관련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21.04.30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일까지 국내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말리라이위험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헌혈제한지역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강화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파주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연천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에서 최근 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년내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숙박 및 거주자 </a:t>
                      </a:r>
                      <a:r>
                        <a:rPr lang="en-US" altLang="ko-KR" sz="1050" b="1" u="sng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050" b="1" u="sng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헌혈 가능</a:t>
                      </a:r>
                      <a:r>
                        <a:rPr lang="en-US" altLang="ko-KR" sz="1050" b="1" u="sng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’</a:t>
                      </a: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단 해외 말라리아위험 제한지역</a:t>
                      </a:r>
                      <a:r>
                        <a:rPr lang="en-US" altLang="ko-KR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라오스</a:t>
                      </a:r>
                      <a:r>
                        <a:rPr lang="en-US" altLang="ko-KR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태국 등 일부 도시</a:t>
                      </a:r>
                      <a:r>
                        <a:rPr lang="en-US" altLang="ko-KR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에서 </a:t>
                      </a:r>
                      <a:endParaRPr lang="en-US" altLang="ko-KR" sz="1050" b="1" u="none" kern="12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숙박 및 거주자 </a:t>
                      </a:r>
                      <a:r>
                        <a:rPr lang="en-US" altLang="ko-KR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년 이상 </a:t>
                      </a:r>
                      <a:r>
                        <a:rPr lang="en-US" altLang="ko-KR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헌혈 제한</a:t>
                      </a:r>
                      <a:r>
                        <a:rPr lang="en-US" altLang="ko-KR" sz="1050" b="1" u="non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221266"/>
                  </a:ext>
                </a:extLst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620688" y="8337624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ko-KR" altLang="en-US" sz="1200" b="1" dirty="0" smtClean="0"/>
              <a:t> </a:t>
            </a:r>
            <a:r>
              <a:rPr lang="ko-KR" altLang="en-US" sz="1200" b="1" u="sng" dirty="0" smtClean="0"/>
              <a:t>기타 헌혈관련 문의사항 유선</a:t>
            </a:r>
            <a:r>
              <a:rPr lang="en-US" altLang="ko-KR" sz="1200" b="1" u="sng" dirty="0" smtClean="0"/>
              <a:t>(1600-3705) </a:t>
            </a:r>
            <a:r>
              <a:rPr lang="ko-KR" altLang="en-US" sz="1200" b="1" u="sng" dirty="0" smtClean="0"/>
              <a:t>혹은 혈액관리본부 홈페이지</a:t>
            </a:r>
            <a:endParaRPr lang="en-US" altLang="ko-KR" sz="1200" b="1" u="sng" dirty="0" smtClean="0"/>
          </a:p>
          <a:p>
            <a:r>
              <a:rPr lang="en-US" altLang="ko-KR" sz="1200" b="1" dirty="0" smtClean="0"/>
              <a:t>  </a:t>
            </a:r>
            <a:r>
              <a:rPr lang="en-US" altLang="ko-KR" sz="1200" b="1" u="sng" dirty="0" smtClean="0"/>
              <a:t>(bloodinfo.net)</a:t>
            </a:r>
            <a:r>
              <a:rPr lang="ko-KR" altLang="en-US" sz="1200" b="1" u="sng" dirty="0" smtClean="0"/>
              <a:t>에서 확인가능</a:t>
            </a:r>
            <a:endParaRPr lang="ko-KR" altLang="en-US" sz="12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2636</TotalTime>
  <Words>459</Words>
  <Application>Microsoft Office PowerPoint</Application>
  <PresentationFormat>화면 슬라이드 쇼(4:3)</PresentationFormat>
  <Paragraphs>81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HY나무B</vt:lpstr>
      <vt:lpstr>HY수평선M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박진숙</dc:creator>
  <cp:lastModifiedBy>USER</cp:lastModifiedBy>
  <cp:revision>264</cp:revision>
  <dcterms:created xsi:type="dcterms:W3CDTF">2012-04-16T04:36:43Z</dcterms:created>
  <dcterms:modified xsi:type="dcterms:W3CDTF">2021-04-06T01:43:48Z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asoo_Trace_ID">
    <vt:lpwstr>eyJub2RlMSI6eyJkc2QiOiIwMTAwMDAwMDAwMDAxOTcxIiwibG9nVGltZSI6IjIwMjEtMDMtMzBUMDY6MzU6MjhaIiwicElEIjoxLCJ0cmFjZUlkIjoiNTdDMjAwN0Y3NjE4NDA4M0E2RUIyMDE5MjQxODhGODMiLCJ1c2VyQ29kZSI6IlIyMDE1MTY5In0sIm5vZGUyIjp7ImRzZCI6IjAxMDAwMDAwMDAwMDE5NzEiLCJsb2dUaW1lIjoiMjA</vt:lpwstr>
  </property>
</Properties>
</file>