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9" r:id="rId3"/>
    <p:sldId id="261" r:id="rId4"/>
    <p:sldId id="265" r:id="rId5"/>
    <p:sldId id="269" r:id="rId6"/>
    <p:sldId id="270" r:id="rId7"/>
    <p:sldId id="268" r:id="rId8"/>
    <p:sldId id="273" r:id="rId9"/>
    <p:sldId id="277" r:id="rId10"/>
    <p:sldId id="276" r:id="rId11"/>
    <p:sldId id="275" r:id="rId12"/>
    <p:sldId id="274" r:id="rId13"/>
    <p:sldId id="279" r:id="rId1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7A"/>
    <a:srgbClr val="004A9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2" autoAdjust="0"/>
    <p:restoredTop sz="91359" autoAdjust="0"/>
  </p:normalViewPr>
  <p:slideViewPr>
    <p:cSldViewPr snapToGrid="0">
      <p:cViewPr varScale="1">
        <p:scale>
          <a:sx n="62" d="100"/>
          <a:sy n="62" d="100"/>
        </p:scale>
        <p:origin x="72" y="16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5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46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77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04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243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321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44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8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76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722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72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0E359-DA76-4732-878B-A528790A9E36}" type="datetimeFigureOut">
              <a:rPr lang="ko-KR" altLang="en-US" smtClean="0"/>
              <a:t>2022-06-03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145F2-B278-4797-8FAD-84876EDCE7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28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happygj@volunteer.seoul.k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159E8202-A04E-4836-A28B-1597541CC2C8}"/>
              </a:ext>
            </a:extLst>
          </p:cNvPr>
          <p:cNvSpPr/>
          <p:nvPr/>
        </p:nvSpPr>
        <p:spPr>
          <a:xfrm>
            <a:off x="0" y="0"/>
            <a:ext cx="12191999" cy="3743325"/>
          </a:xfrm>
          <a:prstGeom prst="rect">
            <a:avLst/>
          </a:prstGeom>
          <a:solidFill>
            <a:srgbClr val="003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바른고딕" panose="020B060302010102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EC83195-9041-41AC-AAA6-F99CBA7FE2FD}"/>
              </a:ext>
            </a:extLst>
          </p:cNvPr>
          <p:cNvSpPr txBox="1"/>
          <p:nvPr/>
        </p:nvSpPr>
        <p:spPr>
          <a:xfrm>
            <a:off x="1889142" y="4237504"/>
            <a:ext cx="692356" cy="55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</a:t>
            </a:r>
            <a:r>
              <a:rPr lang="en-US" altLang="ko-KR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FC16A17B-9336-437C-BDF8-69CA9F14F431}"/>
              </a:ext>
            </a:extLst>
          </p:cNvPr>
          <p:cNvCxnSpPr>
            <a:cxnSpLocks/>
          </p:cNvCxnSpPr>
          <p:nvPr/>
        </p:nvCxnSpPr>
        <p:spPr>
          <a:xfrm>
            <a:off x="1848251" y="4812940"/>
            <a:ext cx="774138" cy="0"/>
          </a:xfrm>
          <a:prstGeom prst="line">
            <a:avLst/>
          </a:prstGeom>
          <a:ln>
            <a:solidFill>
              <a:srgbClr val="003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9650D48-359D-4474-8E52-4D5BAEC04D4C}"/>
              </a:ext>
            </a:extLst>
          </p:cNvPr>
          <p:cNvSpPr txBox="1"/>
          <p:nvPr/>
        </p:nvSpPr>
        <p:spPr>
          <a:xfrm>
            <a:off x="1365920" y="5223254"/>
            <a:ext cx="1738800" cy="425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0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소개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3A7A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DBB7380-C242-43A5-9DA0-091F9B66B895}"/>
              </a:ext>
            </a:extLst>
          </p:cNvPr>
          <p:cNvSpPr txBox="1"/>
          <p:nvPr/>
        </p:nvSpPr>
        <p:spPr>
          <a:xfrm>
            <a:off x="5532914" y="4237504"/>
            <a:ext cx="692356" cy="55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</a:t>
            </a:r>
            <a:r>
              <a:rPr lang="en-US" altLang="ko-KR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CC73C99B-254C-46D0-9151-5E616321AB3C}"/>
              </a:ext>
            </a:extLst>
          </p:cNvPr>
          <p:cNvCxnSpPr>
            <a:cxnSpLocks/>
          </p:cNvCxnSpPr>
          <p:nvPr/>
        </p:nvCxnSpPr>
        <p:spPr>
          <a:xfrm>
            <a:off x="5492023" y="4812940"/>
            <a:ext cx="774138" cy="0"/>
          </a:xfrm>
          <a:prstGeom prst="line">
            <a:avLst/>
          </a:prstGeom>
          <a:ln>
            <a:solidFill>
              <a:srgbClr val="003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F325A18-2F24-4EEC-B09E-0168B4C03ED7}"/>
              </a:ext>
            </a:extLst>
          </p:cNvPr>
          <p:cNvSpPr txBox="1"/>
          <p:nvPr/>
        </p:nvSpPr>
        <p:spPr>
          <a:xfrm>
            <a:off x="4945823" y="5223254"/>
            <a:ext cx="1866538" cy="425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0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프로젝트 개요</a:t>
            </a:r>
            <a:endParaRPr lang="ko-KR" altLang="en-US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3A7A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DF5F100-3CCD-46A8-A042-40575E67AC08}"/>
              </a:ext>
            </a:extLst>
          </p:cNvPr>
          <p:cNvSpPr txBox="1"/>
          <p:nvPr/>
        </p:nvSpPr>
        <p:spPr>
          <a:xfrm>
            <a:off x="9393594" y="4237504"/>
            <a:ext cx="692356" cy="55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</a:t>
            </a:r>
            <a:r>
              <a:rPr lang="en-US" altLang="ko-KR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AD2C6C7F-BC75-42C5-AD7B-A9D3DE4CC7BC}"/>
              </a:ext>
            </a:extLst>
          </p:cNvPr>
          <p:cNvCxnSpPr>
            <a:cxnSpLocks/>
          </p:cNvCxnSpPr>
          <p:nvPr/>
        </p:nvCxnSpPr>
        <p:spPr>
          <a:xfrm>
            <a:off x="9352703" y="4812940"/>
            <a:ext cx="774138" cy="0"/>
          </a:xfrm>
          <a:prstGeom prst="line">
            <a:avLst/>
          </a:prstGeom>
          <a:ln>
            <a:solidFill>
              <a:srgbClr val="003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A54A667-3B5E-40CE-B258-2792FF00692F}"/>
              </a:ext>
            </a:extLst>
          </p:cNvPr>
          <p:cNvSpPr txBox="1"/>
          <p:nvPr/>
        </p:nvSpPr>
        <p:spPr>
          <a:xfrm>
            <a:off x="8521701" y="5223254"/>
            <a:ext cx="2355180" cy="425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0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프로젝트 세부내용</a:t>
            </a:r>
            <a:endParaRPr lang="ko-KR" altLang="en-US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3A7A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727200" y="1758186"/>
            <a:ext cx="8737600" cy="1505644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 algn="ctr">
              <a:lnSpc>
                <a:spcPct val="200000"/>
              </a:lnSpc>
            </a:pPr>
            <a:endParaRPr lang="en-US" altLang="ko-KR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 altLang="ko-KR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2022</a:t>
            </a: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사회변화 실험실 지원서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1" t="-2725" r="-17372" b="-35274"/>
          <a:stretch/>
        </p:blipFill>
        <p:spPr>
          <a:xfrm>
            <a:off x="4578350" y="430892"/>
            <a:ext cx="3035300" cy="2740550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9650D48-359D-4474-8E52-4D5BAEC04D4C}"/>
              </a:ext>
            </a:extLst>
          </p:cNvPr>
          <p:cNvSpPr txBox="1"/>
          <p:nvPr/>
        </p:nvSpPr>
        <p:spPr>
          <a:xfrm>
            <a:off x="211319" y="6008198"/>
            <a:ext cx="11980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본 지원서는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지원 팀 선정과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프로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구글코리아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서울신용보증재단 등 기업 임직원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멘토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매칭을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위한 참고자료로 활용됩니다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향후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와우디랩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(WOW.D LAB)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의 사람중심 문제해결과정 워크숍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피어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피드백 등을 통해 프로젝트를 다양한 시각에서 점검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보완해볼 수 있습니다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430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66800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01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9" y="323327"/>
            <a:ext cx="3764022" cy="505371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소개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756229" y="1373896"/>
            <a:ext cx="9842034" cy="103768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이름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20000"/>
              </a:lnSpc>
            </a:pP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※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간단한 소개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571629" y="1373896"/>
            <a:ext cx="1081290" cy="1037686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</a:t>
            </a:r>
            <a:r>
              <a:rPr lang="en-US" altLang="ko-KR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소개</a:t>
            </a:r>
            <a:endParaRPr lang="ko-KR" altLang="en-US" sz="1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3226051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3521322" y="364941"/>
            <a:ext cx="3764022" cy="42214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우리 팀을 소개해주세요</a:t>
            </a: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  <a:endParaRPr lang="ko-KR" altLang="en-US" sz="2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054152"/>
              </p:ext>
            </p:extLst>
          </p:nvPr>
        </p:nvGraphicFramePr>
        <p:xfrm>
          <a:off x="571629" y="2551622"/>
          <a:ext cx="11026636" cy="3876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723"/>
                <a:gridCol w="1202274"/>
                <a:gridCol w="1424574"/>
                <a:gridCol w="1257300"/>
                <a:gridCol w="1828800"/>
                <a:gridCol w="3438525"/>
                <a:gridCol w="1187440"/>
              </a:tblGrid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학교명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팀내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역할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+mn-ea"/>
                        </a:rPr>
                        <a:t>비고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</a:tr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OOO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대학교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010-0000-0000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소통팀장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팀원 커뮤니케이션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휴학생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OOO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서기팀장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출석체크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회의록</a:t>
                      </a:r>
                      <a:r>
                        <a:rPr lang="ko-KR" altLang="en-US" sz="1200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작성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모집홍보팀장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사진 및 영상 촬영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회계팀장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영수증 및 정산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물품 관리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예시</a:t>
                      </a:r>
                      <a:r>
                        <a:rPr lang="en-US" altLang="ko-KR" sz="12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37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4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02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2656917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개요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517823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4784065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기획한 팀 프로젝트를 요약해주세요</a:t>
            </a: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  <a:endParaRPr lang="ko-KR" altLang="en-US" sz="2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0"/>
            <a:ext cx="11194836" cy="1553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기획은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대상에 대해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</a:rPr>
              <a:t>그 대상의 </a:t>
            </a:r>
            <a:r>
              <a:rPr lang="ko-KR" altLang="en-US" sz="1200" b="1" dirty="0">
                <a:solidFill>
                  <a:srgbClr val="003A7A"/>
                </a:solidFill>
                <a:latin typeface="맑은 고딕" panose="020B0503020000020004" pitchFamily="50" charset="-127"/>
              </a:rPr>
              <a:t>① 변화를 </a:t>
            </a:r>
            <a:r>
              <a:rPr lang="ko-KR" altLang="en-US" sz="1200" b="1" dirty="0" smtClean="0"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가져올 목적</a:t>
            </a:r>
            <a:r>
              <a:rPr lang="en-US" altLang="ko-KR" sz="1200" b="1" dirty="0" smtClean="0"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 Desired Goal)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확인한 후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목적을 달성하기 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위한 목표인 </a:t>
            </a:r>
            <a:r>
              <a:rPr lang="ko-KR" altLang="en-US" sz="1200" b="1" dirty="0" smtClean="0">
                <a:solidFill>
                  <a:srgbClr val="003A7A"/>
                </a:solidFill>
                <a:latin typeface="맑은 고딕" panose="020B0503020000020004" pitchFamily="50" charset="-127"/>
              </a:rPr>
              <a:t>② 가장 </a:t>
            </a:r>
            <a:r>
              <a:rPr lang="ko-KR" altLang="en-US" sz="1200" b="1" dirty="0" smtClean="0"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적합한 행동</a:t>
            </a:r>
            <a:r>
              <a:rPr lang="en-US" altLang="ko-KR" sz="1200" b="1" dirty="0" smtClean="0">
                <a:solidFill>
                  <a:srgbClr val="003A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(Activities)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설계하는 것입니다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US" altLang="ko-KR" sz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목적은 다소 추상적인 수준에서 방향을 제시한 것이라면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목표는 달성하고자 하는 것을 구체적으로 밝히는 것 입니다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이를 통해 활동에 대한 명확한 방향성을 부여하여 더욱 효과적인 활동이 될 것 입니다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3" y="2881129"/>
            <a:ext cx="9842034" cy="61681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프로젝트 이름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2881129"/>
            <a:ext cx="1081290" cy="616814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 동 명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3" y="5003532"/>
            <a:ext cx="9842034" cy="158595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 내용을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간단하게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’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설명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5003532"/>
            <a:ext cx="1081290" cy="158595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활동내용</a:t>
            </a:r>
            <a:endParaRPr lang="ko-KR" altLang="en-US" sz="1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3" y="4300178"/>
            <a:ext cx="9842034" cy="61681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활동을 통해 기대하는 바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4300178"/>
            <a:ext cx="1081290" cy="616814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목    적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2" y="3596825"/>
            <a:ext cx="4405757" cy="6044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- 2022. 7. ~ 10. (10/31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까지 활동 종료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3596824"/>
            <a:ext cx="1081290" cy="60447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활동기간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7444697" y="3596825"/>
            <a:ext cx="4202910" cy="6044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활동의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주요 상대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(Client/Partner/Target)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314638" y="3596824"/>
            <a:ext cx="1031506" cy="60447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주요대상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88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1)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문제발견 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활동배경 및 근거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18957" y="2226284"/>
            <a:ext cx="7357979" cy="4435773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984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E142C5C-0CAA-4635-B188-9F135F5EC858}"/>
              </a:ext>
            </a:extLst>
          </p:cNvPr>
          <p:cNvSpPr txBox="1"/>
          <p:nvPr/>
        </p:nvSpPr>
        <p:spPr>
          <a:xfrm>
            <a:off x="2152480" y="2016758"/>
            <a:ext cx="40909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500" b="1" spc="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문제 상황</a:t>
            </a:r>
            <a:endParaRPr lang="ko-KR" altLang="en-US" sz="1500" b="1" spc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0" name="모서리가 둥근 직사각형 23">
            <a:extLst>
              <a:ext uri="{FF2B5EF4-FFF2-40B4-BE49-F238E27FC236}">
                <a16:creationId xmlns:a16="http://schemas.microsoft.com/office/drawing/2014/main" xmlns="" id="{A92058AD-7E16-4B45-B991-CC18E5E00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291" y="2474756"/>
            <a:ext cx="6603310" cy="572378"/>
          </a:xfrm>
          <a:prstGeom prst="rect">
            <a:avLst/>
          </a:prstGeom>
          <a:pattFill prst="ltDnDiag">
            <a:fgClr>
              <a:srgbClr val="003A7A"/>
            </a:fgClr>
            <a:bgClr>
              <a:schemeClr val="accent5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우리가 다뤄볼 문제 상황 묘사 및 현상 설명</a:t>
            </a:r>
            <a:endParaRPr lang="en-US" altLang="ko-KR" sz="13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96291" y="3140810"/>
            <a:ext cx="6603310" cy="33470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-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간단히 적어주세요</a:t>
            </a:r>
            <a:endParaRPr lang="ko-KR" altLang="en-US" sz="1500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xmlns="" id="{382F80CB-CD6D-4964-BE0C-A8C04ACC03FF}"/>
              </a:ext>
            </a:extLst>
          </p:cNvPr>
          <p:cNvGrpSpPr/>
          <p:nvPr/>
        </p:nvGrpSpPr>
        <p:grpSpPr>
          <a:xfrm>
            <a:off x="8060128" y="2016758"/>
            <a:ext cx="3572184" cy="4645301"/>
            <a:chOff x="623969" y="2654776"/>
            <a:chExt cx="2808314" cy="2975612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xmlns="" id="{79D9CD64-8D1A-462F-BB1F-212991824E3F}"/>
                </a:ext>
              </a:extLst>
            </p:cNvPr>
            <p:cNvSpPr/>
            <p:nvPr/>
          </p:nvSpPr>
          <p:spPr>
            <a:xfrm>
              <a:off x="623969" y="2788991"/>
              <a:ext cx="2808314" cy="2841397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ko-KR" altLang="en-US" sz="1984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E142C5C-0CAA-4635-B188-9F135F5EC858}"/>
                </a:ext>
              </a:extLst>
            </p:cNvPr>
            <p:cNvSpPr txBox="1"/>
            <p:nvPr/>
          </p:nvSpPr>
          <p:spPr>
            <a:xfrm>
              <a:off x="1247383" y="2654776"/>
              <a:ext cx="1561383" cy="2365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동기 및 계기</a:t>
              </a:r>
              <a:endParaRPr lang="ko-KR" altLang="en-US" sz="1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23">
              <a:extLst>
                <a:ext uri="{FF2B5EF4-FFF2-40B4-BE49-F238E27FC236}">
                  <a16:creationId xmlns:a16="http://schemas.microsoft.com/office/drawing/2014/main" xmlns="" id="{A92058AD-7E16-4B45-B991-CC18E5E00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985" y="2948153"/>
              <a:ext cx="2520280" cy="366645"/>
            </a:xfrm>
            <a:prstGeom prst="rect">
              <a:avLst/>
            </a:prstGeom>
            <a:pattFill prst="ltDnDiag">
              <a:fgClr>
                <a:srgbClr val="003A7A"/>
              </a:fgClr>
              <a:bgClr>
                <a:schemeClr val="accent5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ko-KR" altLang="en-US" sz="13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우리가 왜 이 문제에 관심을 갖게</a:t>
              </a:r>
              <a:endPara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3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됐는지 개인적 경험 등 이유</a:t>
              </a:r>
              <a:endPara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8243318" y="3140810"/>
            <a:ext cx="3205804" cy="33470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C00000"/>
                </a:solidFill>
              </a:rPr>
              <a:t>- </a:t>
            </a:r>
            <a:r>
              <a:rPr lang="ko-KR" altLang="en-US" sz="1500" dirty="0">
                <a:solidFill>
                  <a:srgbClr val="C00000"/>
                </a:solidFill>
                <a:latin typeface="+mn-ea"/>
              </a:rPr>
              <a:t>간단히 적어주세요</a:t>
            </a:r>
            <a:endParaRPr lang="en-US" altLang="ko-KR" sz="1500" dirty="0" smtClean="0">
              <a:solidFill>
                <a:srgbClr val="C00000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1"/>
            <a:ext cx="11194836" cy="689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해결하고 싶은 문제가 있나요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일상에서 보거나 느꼈던 불편함은 무엇이었나요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우리가 다뤄볼 이슈 </a:t>
            </a:r>
            <a:r>
              <a:rPr lang="ko-KR" altLang="en-US" sz="15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 가지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선정하고 작성해주세요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5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6291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646273" y="2865706"/>
            <a:ext cx="3516100" cy="1518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-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나이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직업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성별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지역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등</a:t>
            </a:r>
            <a:endParaRPr lang="ko-KR" altLang="en-US" sz="15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233519" y="2865706"/>
            <a:ext cx="3516100" cy="1518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-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불편한 상황에 대한 그 사람의 생각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/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감정</a:t>
            </a:r>
            <a:endParaRPr lang="ko-KR" altLang="en-US" sz="15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46273" y="4838326"/>
            <a:ext cx="7103346" cy="1518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- 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어려움 및 대응상황</a:t>
            </a:r>
            <a:endParaRPr lang="ko-KR" altLang="en-US" sz="15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18957" y="2200885"/>
            <a:ext cx="7357979" cy="42616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984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E142C5C-0CAA-4635-B188-9F135F5EC858}"/>
              </a:ext>
            </a:extLst>
          </p:cNvPr>
          <p:cNvSpPr txBox="1"/>
          <p:nvPr/>
        </p:nvSpPr>
        <p:spPr>
          <a:xfrm>
            <a:off x="2152480" y="1991358"/>
            <a:ext cx="40909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500" b="1" spc="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문제를 겪고 있는 사람</a:t>
            </a:r>
            <a:endParaRPr lang="ko-KR" altLang="en-US" sz="1500" b="1" spc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1)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문제발견 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활동배경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및 근거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1"/>
            <a:ext cx="11194836" cy="689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문제로 인해 불편함이나 어려움을 겪고 있는 사람은 누구인가요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이와 관련하여 영향을 주고 있는 사람들은 누구이며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정책</a:t>
            </a:r>
            <a:r>
              <a:rPr lang="en-US" altLang="ko-KR" sz="15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사회문화적 분위기는 어떤가요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8060128" y="2200885"/>
            <a:ext cx="3572184" cy="4261602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984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6E142C5C-0CAA-4635-B188-9F135F5EC858}"/>
              </a:ext>
            </a:extLst>
          </p:cNvPr>
          <p:cNvSpPr txBox="1"/>
          <p:nvPr/>
        </p:nvSpPr>
        <p:spPr>
          <a:xfrm>
            <a:off x="8853113" y="1991358"/>
            <a:ext cx="19860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500" b="1" spc="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주변 환경</a:t>
            </a:r>
            <a:endParaRPr lang="ko-KR" altLang="en-US" sz="1500" b="1" spc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8" name="모서리가 둥근 직사각형 23">
            <a:extLst>
              <a:ext uri="{FF2B5EF4-FFF2-40B4-BE49-F238E27FC236}">
                <a16:creationId xmlns:a16="http://schemas.microsoft.com/office/drawing/2014/main" xmlns="" id="{A92058AD-7E16-4B45-B991-CC18E5E00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317" y="2449356"/>
            <a:ext cx="3205804" cy="572379"/>
          </a:xfrm>
          <a:prstGeom prst="rect">
            <a:avLst/>
          </a:prstGeom>
          <a:pattFill prst="ltDnDiag">
            <a:fgClr>
              <a:srgbClr val="003A7A"/>
            </a:fgClr>
            <a:bgClr>
              <a:schemeClr val="accent5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연결된 사람들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잠재적 협력자</a:t>
            </a:r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및 반대자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),</a:t>
            </a:r>
            <a:endParaRPr lang="en-US" altLang="ko-KR" sz="13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정책</a:t>
            </a:r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및 시스템</a:t>
            </a:r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사회문화적 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분위기 등</a:t>
            </a:r>
            <a:endParaRPr lang="en-US" altLang="en-US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8243318" y="3115410"/>
            <a:ext cx="3205804" cy="33470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잠재적 협력자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활동 목표에 공감하는 자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잠재적 반대자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활동에 불만을 품을 수 있는 자</a:t>
            </a:r>
            <a:r>
              <a:rPr lang="en-US" altLang="ko-KR" sz="1500" dirty="0" smtClean="0">
                <a:solidFill>
                  <a:srgbClr val="C00000"/>
                </a:solidFill>
                <a:latin typeface="+mn-ea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정책 및 시스템</a:t>
            </a:r>
            <a:endParaRPr lang="en-US" altLang="ko-KR" sz="1500" dirty="0" smtClean="0">
              <a:solidFill>
                <a:srgbClr val="C00000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500" dirty="0" smtClean="0">
                <a:solidFill>
                  <a:srgbClr val="C00000"/>
                </a:solidFill>
                <a:latin typeface="+mn-ea"/>
              </a:rPr>
              <a:t>사회문화적 분위기 등</a:t>
            </a:r>
            <a:endParaRPr lang="en-US" altLang="ko-KR" sz="1500" dirty="0" smtClean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5" name="모서리가 둥근 직사각형 23">
            <a:extLst>
              <a:ext uri="{FF2B5EF4-FFF2-40B4-BE49-F238E27FC236}">
                <a16:creationId xmlns:a16="http://schemas.microsoft.com/office/drawing/2014/main" xmlns="" id="{A92058AD-7E16-4B45-B991-CC18E5E00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73" y="2493920"/>
            <a:ext cx="3516100" cy="335000"/>
          </a:xfrm>
          <a:prstGeom prst="rect">
            <a:avLst/>
          </a:prstGeom>
          <a:pattFill prst="ltDnDiag">
            <a:fgClr>
              <a:srgbClr val="003A7A"/>
            </a:fgClr>
            <a:bgClr>
              <a:schemeClr val="accent5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기본정보</a:t>
            </a:r>
            <a:endParaRPr lang="en-US" altLang="en-US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모서리가 둥근 직사각형 23">
            <a:extLst>
              <a:ext uri="{FF2B5EF4-FFF2-40B4-BE49-F238E27FC236}">
                <a16:creationId xmlns:a16="http://schemas.microsoft.com/office/drawing/2014/main" xmlns="" id="{A92058AD-7E16-4B45-B991-CC18E5E00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519" y="2493920"/>
            <a:ext cx="3516100" cy="335000"/>
          </a:xfrm>
          <a:prstGeom prst="rect">
            <a:avLst/>
          </a:prstGeom>
          <a:pattFill prst="ltDnDiag">
            <a:fgClr>
              <a:srgbClr val="003A7A"/>
            </a:fgClr>
            <a:bgClr>
              <a:schemeClr val="accent5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생각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(Think)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감정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(Feel)</a:t>
            </a:r>
            <a:endParaRPr lang="en-US" altLang="en-US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모서리가 둥근 직사각형 23">
            <a:extLst>
              <a:ext uri="{FF2B5EF4-FFF2-40B4-BE49-F238E27FC236}">
                <a16:creationId xmlns:a16="http://schemas.microsoft.com/office/drawing/2014/main" xmlns="" id="{A92058AD-7E16-4B45-B991-CC18E5E00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73" y="4469548"/>
            <a:ext cx="7103346" cy="335000"/>
          </a:xfrm>
          <a:prstGeom prst="rect">
            <a:avLst/>
          </a:prstGeom>
          <a:pattFill prst="ltDnDiag">
            <a:fgClr>
              <a:srgbClr val="003A7A"/>
            </a:fgClr>
            <a:bgClr>
              <a:schemeClr val="accent5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겪고 있는 어려움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구체적 불만</a:t>
            </a:r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및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욕구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) 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및 대응상황 등</a:t>
            </a:r>
            <a:endParaRPr lang="en-US" altLang="en-US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17184" y="6449776"/>
            <a:ext cx="11163534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문제상황 관찰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주인공 인터뷰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내가 직접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경험해보기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혹은 관련 자료 조사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기사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연구자료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통계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책 등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통해 발견할 수 있습니다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245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문제발견 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활동배경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및 근거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18958" y="2137386"/>
            <a:ext cx="1977499" cy="203365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C00000"/>
                </a:solidFill>
              </a:rPr>
              <a:t>발생한 현상</a:t>
            </a:r>
            <a:endParaRPr lang="ko-KR" altLang="en-US" sz="1500" dirty="0">
              <a:solidFill>
                <a:srgbClr val="C00000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1"/>
            <a:ext cx="11194836" cy="689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 이 문제가 발생했을까요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어디에서 비롯되었을까요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15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발생한 현상에 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(WHY)’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라는 질문을 반복적으로 던지며 </a:t>
            </a:r>
            <a:r>
              <a:rPr lang="ko-KR" altLang="en-US" sz="1500" b="1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근본적인 원인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찾아보세요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5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2794890" y="2137386"/>
            <a:ext cx="4245609" cy="2033656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C00000"/>
                </a:solidFill>
              </a:rPr>
              <a:t>원인</a:t>
            </a:r>
            <a:endParaRPr lang="ko-KR" altLang="en-US" sz="1500" dirty="0">
              <a:solidFill>
                <a:srgbClr val="C0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7540460" y="2137386"/>
            <a:ext cx="4059723" cy="2033656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C00000"/>
                </a:solidFill>
              </a:rPr>
              <a:t>원인</a:t>
            </a:r>
            <a:endParaRPr lang="ko-KR" altLang="en-US" sz="1500" dirty="0">
              <a:solidFill>
                <a:srgbClr val="C00000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18958" y="4365330"/>
            <a:ext cx="4253431" cy="2033656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C00000"/>
                </a:solidFill>
              </a:rPr>
              <a:t>원인</a:t>
            </a:r>
            <a:endParaRPr lang="ko-KR" altLang="en-US" sz="1500" b="1" dirty="0">
              <a:solidFill>
                <a:srgbClr val="C00000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070822" y="4365330"/>
            <a:ext cx="6529361" cy="203365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C00000"/>
                </a:solidFill>
              </a:rPr>
              <a:t>근본 원인</a:t>
            </a:r>
            <a:endParaRPr lang="en-US" altLang="ko-KR" sz="1500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rgbClr val="C00000"/>
                </a:solidFill>
              </a:rPr>
              <a:t>(</a:t>
            </a:r>
            <a:r>
              <a:rPr lang="ko-KR" altLang="en-US" sz="1500" dirty="0" smtClean="0">
                <a:solidFill>
                  <a:srgbClr val="C00000"/>
                </a:solidFill>
              </a:rPr>
              <a:t>진짜 해결해야 할 일</a:t>
            </a:r>
            <a:r>
              <a:rPr lang="en-US" altLang="ko-KR" sz="1500" dirty="0" smtClean="0">
                <a:solidFill>
                  <a:srgbClr val="C00000"/>
                </a:solidFill>
              </a:rPr>
              <a:t>)</a:t>
            </a:r>
            <a:endParaRPr lang="ko-KR" altLang="en-US" sz="1500" dirty="0">
              <a:solidFill>
                <a:srgbClr val="C00000"/>
              </a:solidFill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431511" y="2832158"/>
            <a:ext cx="719651" cy="661181"/>
            <a:chOff x="2431511" y="2862256"/>
            <a:chExt cx="719651" cy="661181"/>
          </a:xfrm>
        </p:grpSpPr>
        <p:sp>
          <p:nvSpPr>
            <p:cNvPr id="2" name="오른쪽 화살표 1"/>
            <p:cNvSpPr/>
            <p:nvPr/>
          </p:nvSpPr>
          <p:spPr>
            <a:xfrm>
              <a:off x="2485084" y="2862256"/>
              <a:ext cx="499961" cy="661181"/>
            </a:xfrm>
            <a:prstGeom prst="rightArrow">
              <a:avLst/>
            </a:prstGeom>
            <a:solidFill>
              <a:srgbClr val="003A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431511" y="3046652"/>
              <a:ext cx="71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WHY</a:t>
              </a:r>
              <a:endPara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986926" y="2832158"/>
            <a:ext cx="719651" cy="661181"/>
            <a:chOff x="2431511" y="2862256"/>
            <a:chExt cx="719651" cy="661181"/>
          </a:xfrm>
        </p:grpSpPr>
        <p:sp>
          <p:nvSpPr>
            <p:cNvPr id="38" name="오른쪽 화살표 37"/>
            <p:cNvSpPr/>
            <p:nvPr/>
          </p:nvSpPr>
          <p:spPr>
            <a:xfrm>
              <a:off x="2485084" y="2862256"/>
              <a:ext cx="499961" cy="661181"/>
            </a:xfrm>
            <a:prstGeom prst="rightArrow">
              <a:avLst/>
            </a:prstGeom>
            <a:solidFill>
              <a:srgbClr val="003A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431511" y="3046652"/>
              <a:ext cx="71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WHY</a:t>
              </a:r>
              <a:endPara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4716117" y="5058744"/>
            <a:ext cx="719651" cy="661181"/>
            <a:chOff x="2431511" y="2862256"/>
            <a:chExt cx="719651" cy="661181"/>
          </a:xfrm>
        </p:grpSpPr>
        <p:sp>
          <p:nvSpPr>
            <p:cNvPr id="47" name="오른쪽 화살표 46"/>
            <p:cNvSpPr/>
            <p:nvPr/>
          </p:nvSpPr>
          <p:spPr>
            <a:xfrm>
              <a:off x="2485084" y="2862256"/>
              <a:ext cx="499961" cy="661181"/>
            </a:xfrm>
            <a:prstGeom prst="rightArrow">
              <a:avLst/>
            </a:prstGeom>
            <a:solidFill>
              <a:srgbClr val="003A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431511" y="3046652"/>
              <a:ext cx="71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WHY</a:t>
              </a:r>
              <a:endPara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517184" y="6424376"/>
            <a:ext cx="11420816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 원인은 다양한 상황과 이해관계가 얽혀있기 때문에 위 예시처럼 직선적으로 연결되지 않을 수 있음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11545242" y="2832158"/>
            <a:ext cx="719651" cy="661181"/>
            <a:chOff x="2431511" y="2862256"/>
            <a:chExt cx="719651" cy="661181"/>
          </a:xfrm>
        </p:grpSpPr>
        <p:sp>
          <p:nvSpPr>
            <p:cNvPr id="57" name="오른쪽 화살표 56"/>
            <p:cNvSpPr/>
            <p:nvPr/>
          </p:nvSpPr>
          <p:spPr>
            <a:xfrm>
              <a:off x="2485084" y="2862256"/>
              <a:ext cx="499961" cy="661181"/>
            </a:xfrm>
            <a:prstGeom prst="rightArrow">
              <a:avLst/>
            </a:prstGeom>
            <a:solidFill>
              <a:srgbClr val="003A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31511" y="3046652"/>
              <a:ext cx="71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WHY</a:t>
              </a:r>
              <a:endPara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68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문제정의 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 목적과 목표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1"/>
            <a:ext cx="11194836" cy="8090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이를 통해 도출한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우리 팀이 해결하고 싶은 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500" b="1" u="sng" dirty="0" smtClean="0">
                <a:solidFill>
                  <a:srgbClr val="004A9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목적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500" b="1" u="sng" dirty="0" smtClean="0">
                <a:solidFill>
                  <a:srgbClr val="004A9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목표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무엇인가요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2851052" y="2168707"/>
            <a:ext cx="8716834" cy="76831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구체적 상대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2" y="2168707"/>
            <a:ext cx="2103271" cy="768316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구체적 대상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(~</a:t>
            </a:r>
            <a:r>
              <a:rPr lang="ko-KR" altLang="en-US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가</a:t>
            </a:r>
            <a:r>
              <a:rPr lang="en-US" altLang="ko-KR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이</a:t>
            </a:r>
            <a:r>
              <a:rPr lang="en-US" altLang="ko-KR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2851052" y="3200228"/>
            <a:ext cx="8716834" cy="143396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우리 팀이 활동을 통해 실제로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달성하고자 하는 바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기대하는 모습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2" y="3200229"/>
            <a:ext cx="2103271" cy="1433958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추구하는 목적</a:t>
            </a:r>
            <a:endParaRPr lang="en-US" altLang="ko-KR" sz="1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(~</a:t>
            </a:r>
            <a:r>
              <a:rPr lang="ko-KR" altLang="en-US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하기 위해서는</a:t>
            </a:r>
            <a:r>
              <a:rPr lang="en-US" altLang="ko-KR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2851052" y="4897393"/>
            <a:ext cx="8716834" cy="143396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- </a:t>
            </a: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우리 팀이 추구하는 목적을 달성하고자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실행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’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해야 하는 바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2" y="4897394"/>
            <a:ext cx="2103271" cy="1433958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달성을 </a:t>
            </a:r>
            <a:r>
              <a:rPr lang="ko-KR" altLang="en-US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위한 </a:t>
            </a:r>
            <a:endParaRPr lang="en-US" altLang="ko-KR" sz="1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구체적인</a:t>
            </a:r>
            <a:r>
              <a:rPr lang="en-US" altLang="ko-KR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목표</a:t>
            </a:r>
            <a:endParaRPr lang="en-US" altLang="ko-KR" sz="1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(~</a:t>
            </a:r>
            <a:r>
              <a:rPr lang="ko-KR" altLang="en-US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를</a:t>
            </a:r>
            <a:r>
              <a:rPr lang="ko-KR" altLang="en-US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해</a:t>
            </a:r>
            <a:r>
              <a:rPr lang="ko-KR" altLang="en-US" sz="1500" b="1" u="sng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야 </a:t>
            </a:r>
            <a:r>
              <a:rPr lang="ko-KR" altLang="en-US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한다</a:t>
            </a:r>
            <a:r>
              <a:rPr lang="en-US" altLang="ko-KR" sz="1500" b="1" u="sng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9139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3) </a:t>
            </a:r>
            <a:r>
              <a: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액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션플랜 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활동내용 및 방법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1"/>
            <a:ext cx="11194836" cy="8090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그래서 우리 팀은 어떤 활동으로 이 문제를 풀어갈 건가요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18957" y="2184288"/>
            <a:ext cx="11161761" cy="4477769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자유롭게 작성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최대 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3</a:t>
            </a:r>
            <a:r>
              <a:rPr lang="ko-KR" altLang="en-US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페이지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888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액션플랜 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활동내용 및 방법</a:t>
            </a:r>
            <a:r>
              <a:rPr lang="en-US" altLang="ko-KR" sz="1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79D9CD64-8D1A-462F-BB1F-212991824E3F}"/>
              </a:ext>
            </a:extLst>
          </p:cNvPr>
          <p:cNvSpPr/>
          <p:nvPr/>
        </p:nvSpPr>
        <p:spPr>
          <a:xfrm>
            <a:off x="518957" y="1252042"/>
            <a:ext cx="11161761" cy="5410016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자유롭게 작성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최대 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3</a:t>
            </a:r>
            <a:r>
              <a:rPr lang="ko-KR" altLang="en-US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페이지</a:t>
            </a:r>
            <a:r>
              <a:rPr lang="en-US" altLang="ko-KR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441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4)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활동일정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65758"/>
              </p:ext>
            </p:extLst>
          </p:nvPr>
        </p:nvGraphicFramePr>
        <p:xfrm>
          <a:off x="625486" y="1252042"/>
          <a:ext cx="10942399" cy="5329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764"/>
                <a:gridCol w="5714036"/>
                <a:gridCol w="3149599"/>
              </a:tblGrid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활동내용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활동일시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2022.</a:t>
                      </a:r>
                      <a:r>
                        <a:rPr lang="en-US" altLang="ko-KR" sz="1500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0. 00.(</a:t>
                      </a:r>
                      <a:r>
                        <a:rPr lang="ko-KR" altLang="en-US" sz="1500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</a:t>
                      </a:r>
                      <a:r>
                        <a:rPr lang="en-US" altLang="ko-KR" sz="1500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00:00~00:00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75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5)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소요예산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287421"/>
              </p:ext>
            </p:extLst>
          </p:nvPr>
        </p:nvGraphicFramePr>
        <p:xfrm>
          <a:off x="625486" y="1252041"/>
          <a:ext cx="10942400" cy="5291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143"/>
                <a:gridCol w="1988457"/>
                <a:gridCol w="2394857"/>
                <a:gridCol w="1428004"/>
                <a:gridCol w="1300682"/>
                <a:gridCol w="2801257"/>
              </a:tblGrid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항목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구매물품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단가</a:t>
                      </a:r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개수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</a:tr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물품구입비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물품명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  <a:r>
                        <a:rPr lang="ko-KR" altLang="en-US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1,500,000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홍보비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인쇄비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대관대여비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식비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4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다과비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454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A7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1,300,000</a:t>
                      </a:r>
                      <a:endParaRPr lang="ko-KR" altLang="en-US" sz="15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26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6)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희망 </a:t>
            </a:r>
            <a:r>
              <a:rPr lang="ko-KR" altLang="en-US" sz="20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프로보노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분야 및 내용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3" y="2572282"/>
            <a:ext cx="9842034" cy="7331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①순위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:            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②순위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:</a:t>
            </a:r>
            <a:b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</a:b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  ※ </a:t>
            </a:r>
            <a:r>
              <a:rPr lang="ko-KR" altLang="en-US" sz="12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매칭분야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IT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기술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경영기획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비즈니스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법률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법무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정책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교육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홍보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마케팅 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디자인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미디어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2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콘텐츠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/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연구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통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번역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기타</a:t>
            </a:r>
            <a:endParaRPr lang="en-US" altLang="ko-KR" sz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2572282"/>
            <a:ext cx="1081290" cy="733171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멘토링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희망분야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3" y="4811042"/>
            <a:ext cx="9842034" cy="9325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우선순위에 따라 명확하고 구체적으로 작성해주실수록 효과적인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매칭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및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멘토링이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이뤄집니다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lang="en-US" altLang="ko-KR" sz="15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 (ex)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키오스크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제작 시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UI/UX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디자인 구현방안</a:t>
            </a: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및 디바이스 최적화 방안 등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4811042"/>
            <a:ext cx="1081290" cy="93257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멘토링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세부내용</a:t>
            </a:r>
            <a:endParaRPr lang="ko-KR" altLang="en-US" sz="1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3" y="4107688"/>
            <a:ext cx="9842034" cy="61681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전문가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멘토링을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통한 기대효과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및 영향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전문가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멘토링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시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예상되는 변화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4107688"/>
            <a:ext cx="1081290" cy="616814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기대목표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2" y="3404335"/>
            <a:ext cx="9842035" cy="6044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우리 팀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프로젝트가 갖고 있는 현안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전문가 자문</a:t>
            </a: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등 지원이 필요한 과제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3404334"/>
            <a:ext cx="1081290" cy="60447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현안과제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55FFB8DB-1F4F-4778-8A68-902F8B565E2D}"/>
              </a:ext>
            </a:extLst>
          </p:cNvPr>
          <p:cNvSpPr/>
          <p:nvPr/>
        </p:nvSpPr>
        <p:spPr>
          <a:xfrm>
            <a:off x="485882" y="1206500"/>
            <a:ext cx="11194836" cy="11938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청년 성장 파트너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프로보노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(Pro-bono)”</a:t>
            </a:r>
          </a:p>
          <a:p>
            <a:pPr algn="ctr">
              <a:lnSpc>
                <a:spcPct val="150000"/>
              </a:lnSpc>
            </a:pPr>
            <a:r>
              <a:rPr lang="ko-KR" altLang="en-US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특정 분야에 대한 지식</a:t>
            </a:r>
            <a:r>
              <a:rPr lang="en-US" altLang="ko-KR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</a:t>
            </a:r>
            <a:r>
              <a:rPr lang="en-US" altLang="ko-KR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경험</a:t>
            </a:r>
            <a:r>
              <a:rPr lang="en-US" altLang="ko-KR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네트워크를 가진</a:t>
            </a:r>
            <a:r>
              <a:rPr lang="en-US" altLang="ko-KR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전문가 </a:t>
            </a:r>
            <a:r>
              <a:rPr lang="ko-KR" altLang="en-US" sz="1200" u="sng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멘토</a:t>
            </a:r>
            <a:r>
              <a:rPr lang="ko-KR" altLang="en-US" sz="1200" u="sng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봉사자</a:t>
            </a:r>
            <a:endParaRPr lang="en-US" altLang="ko-KR" sz="1200" u="sng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 팀 프로젝트의 목표달성 및 현안 해결을 위해 전문정보를 제공하고 밀접 피드백을 드립니다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5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1805572" y="5830156"/>
            <a:ext cx="4405757" cy="6044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OO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구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강남구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중구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마포구 등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무관</a:t>
            </a:r>
            <a:endParaRPr lang="en-US" altLang="ko-KR" sz="15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3" y="5830155"/>
            <a:ext cx="1081290" cy="60447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희망지역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7444697" y="5830156"/>
            <a:ext cx="4202910" cy="6044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가능요일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월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화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수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목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토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일</a:t>
            </a:r>
            <a:endParaRPr lang="en-US" altLang="ko-KR" sz="15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가능시간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주중 저녁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주말 오전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주말 오후</a:t>
            </a:r>
            <a:endParaRPr lang="ko-KR" altLang="en-US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314638" y="5830155"/>
            <a:ext cx="1031506" cy="604473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희망일정</a:t>
            </a:r>
            <a:endParaRPr lang="en-US" altLang="ko-KR" sz="15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63105" y="6344920"/>
            <a:ext cx="110845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100" dirty="0">
              <a:latin typeface="+mn-ea"/>
            </a:endParaRPr>
          </a:p>
          <a:p>
            <a:r>
              <a:rPr lang="en-US" altLang="ko-KR" sz="1100" dirty="0">
                <a:latin typeface="+mn-ea"/>
              </a:rPr>
              <a:t>※ </a:t>
            </a:r>
            <a:r>
              <a:rPr lang="ko-KR" altLang="en-US" sz="1100" dirty="0" err="1">
                <a:latin typeface="+mn-ea"/>
              </a:rPr>
              <a:t>프로보노는</a:t>
            </a:r>
            <a:r>
              <a:rPr lang="ko-KR" altLang="en-US" sz="1100" dirty="0">
                <a:latin typeface="+mn-ea"/>
              </a:rPr>
              <a:t> 우리 팀 프로젝트를 돕기 위해 함께 고민하는 </a:t>
            </a:r>
            <a:r>
              <a:rPr lang="ko-KR" altLang="en-US" sz="1100" dirty="0" smtClean="0">
                <a:latin typeface="+mn-ea"/>
              </a:rPr>
              <a:t>파트너입니다</a:t>
            </a:r>
            <a:r>
              <a:rPr lang="en-US" altLang="ko-KR" sz="1100" dirty="0" smtClean="0">
                <a:latin typeface="+mn-ea"/>
              </a:rPr>
              <a:t>. </a:t>
            </a:r>
            <a:r>
              <a:rPr lang="ko-KR" altLang="en-US" sz="1100" dirty="0" smtClean="0">
                <a:latin typeface="+mn-ea"/>
              </a:rPr>
              <a:t>만능해결사나 단순 의뢰하는 게 아니므로</a:t>
            </a:r>
            <a:r>
              <a:rPr lang="en-US" altLang="ko-KR" sz="1100" dirty="0" smtClean="0">
                <a:latin typeface="+mn-ea"/>
              </a:rPr>
              <a:t>,</a:t>
            </a:r>
            <a:r>
              <a:rPr lang="ko-KR" altLang="en-US" sz="1100" dirty="0" smtClean="0">
                <a:latin typeface="+mn-ea"/>
              </a:rPr>
              <a:t> 신청 시 이점을 유의해주세요</a:t>
            </a:r>
            <a:r>
              <a:rPr lang="en-US" altLang="ko-KR" sz="1100" dirty="0" smtClean="0">
                <a:latin typeface="+mn-ea"/>
              </a:rPr>
              <a:t>~</a:t>
            </a: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9643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482600" y="1037772"/>
            <a:ext cx="11201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485775" y="242387"/>
            <a:ext cx="800100" cy="667251"/>
            <a:chOff x="485775" y="242387"/>
            <a:chExt cx="800100" cy="667251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159E8202-A04E-4836-A28B-1597541CC2C8}"/>
                </a:ext>
              </a:extLst>
            </p:cNvPr>
            <p:cNvSpPr/>
            <p:nvPr/>
          </p:nvSpPr>
          <p:spPr>
            <a:xfrm>
              <a:off x="485775" y="242387"/>
              <a:ext cx="800100" cy="667251"/>
            </a:xfrm>
            <a:prstGeom prst="rect">
              <a:avLst/>
            </a:prstGeom>
            <a:solidFill>
              <a:srgbClr val="004A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9325A9-84F2-497C-81C6-DE9D0318CE87}"/>
                </a:ext>
              </a:extLst>
            </p:cNvPr>
            <p:cNvSpPr txBox="1"/>
            <p:nvPr/>
          </p:nvSpPr>
          <p:spPr>
            <a:xfrm>
              <a:off x="519564" y="323327"/>
              <a:ext cx="732523" cy="505371"/>
            </a:xfrm>
            <a:prstGeom prst="rect">
              <a:avLst/>
            </a:prstGeom>
            <a:noFill/>
          </p:spPr>
          <p:txBody>
            <a:bodyPr wrap="square" lIns="88367" tIns="44184" rIns="88367" bIns="44184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2500" b="1" spc="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03</a:t>
              </a:r>
              <a:endParaRPr lang="ko-KR" altLang="en-US" sz="2500" b="1" spc="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1595768" y="323327"/>
            <a:ext cx="3426175" cy="550896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5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프로젝트 세부내용 </a:t>
            </a:r>
            <a:endParaRPr lang="ko-KR" altLang="en-US" sz="25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4137620C-E594-47FD-88D9-16AC1F8937E4}"/>
              </a:ext>
            </a:extLst>
          </p:cNvPr>
          <p:cNvCxnSpPr>
            <a:cxnSpLocks/>
          </p:cNvCxnSpPr>
          <p:nvPr/>
        </p:nvCxnSpPr>
        <p:spPr>
          <a:xfrm>
            <a:off x="5098395" y="444314"/>
            <a:ext cx="0" cy="2633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90D6C0-CE78-45CB-B256-7AFDDF510EB7}"/>
              </a:ext>
            </a:extLst>
          </p:cNvPr>
          <p:cNvSpPr txBox="1"/>
          <p:nvPr/>
        </p:nvSpPr>
        <p:spPr>
          <a:xfrm>
            <a:off x="5364637" y="364941"/>
            <a:ext cx="5753307" cy="458563"/>
          </a:xfrm>
          <a:prstGeom prst="rect">
            <a:avLst/>
          </a:prstGeom>
          <a:noFill/>
        </p:spPr>
        <p:txBody>
          <a:bodyPr wrap="square" lIns="88367" tIns="44184" rIns="88367" bIns="4418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7) </a:t>
            </a:r>
            <a:r>
              <a:rPr lang="ko-KR" altLang="en-US" sz="2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기타사항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2851052" y="1367834"/>
            <a:ext cx="8716834" cy="26945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-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활동이 끝난 후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어떻게 변화를 측정할 수 있을까요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 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예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사용자 만족도 설문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변화모습 관찰 기록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인터뷰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홍보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게시글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수 및 반응도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댓글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분석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등</a:t>
            </a:r>
            <a:endParaRPr lang="en-US" altLang="ko-KR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2" y="1367835"/>
            <a:ext cx="2103271" cy="2694499"/>
          </a:xfrm>
          <a:prstGeom prst="rect">
            <a:avLst/>
          </a:prstGeom>
          <a:solidFill>
            <a:srgbClr val="003A7A"/>
          </a:solidFill>
          <a:ln>
            <a:solidFill>
              <a:srgbClr val="003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활동 평가</a:t>
            </a:r>
            <a:endParaRPr lang="en-US" altLang="ko-KR" sz="14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90A5A39A-0FFC-4A44-A4A4-E30B6AD4F14A}"/>
              </a:ext>
            </a:extLst>
          </p:cNvPr>
          <p:cNvSpPr/>
          <p:nvPr/>
        </p:nvSpPr>
        <p:spPr>
          <a:xfrm>
            <a:off x="2851052" y="4182257"/>
            <a:ext cx="8716834" cy="24457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궁금한 점이 있으면 여기에 남겨주시거나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서울시자원봉사센터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☎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02-2136-8723, 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  <a:hlinkClick r:id="rId2"/>
              </a:rPr>
              <a:t>happygj@volunteer.seoul.kr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로 </a:t>
            </a:r>
            <a:r>
              <a:rPr lang="ko-KR" altLang="en-US" sz="15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연락주시면</a:t>
            </a:r>
            <a:r>
              <a:rPr lang="ko-KR" altLang="en-US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됩니다</a:t>
            </a:r>
            <a:r>
              <a:rPr lang="en-US" altLang="ko-KR" sz="15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  <a:endParaRPr lang="en-US" altLang="ko-KR" sz="1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7D5214C9-BBFC-4BF8-A930-B96C04BBAEF1}"/>
              </a:ext>
            </a:extLst>
          </p:cNvPr>
          <p:cNvSpPr/>
          <p:nvPr/>
        </p:nvSpPr>
        <p:spPr>
          <a:xfrm>
            <a:off x="620972" y="4182256"/>
            <a:ext cx="2103271" cy="24457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질문사항</a:t>
            </a:r>
            <a:endParaRPr lang="en-US" altLang="ko-KR" sz="1400" b="1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선택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935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</TotalTime>
  <Words>1002</Words>
  <Application>Microsoft Office PowerPoint</Application>
  <PresentationFormat>와이드스크린</PresentationFormat>
  <Paragraphs>207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나눔바른고딕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이유진</cp:lastModifiedBy>
  <cp:revision>163</cp:revision>
  <dcterms:created xsi:type="dcterms:W3CDTF">2020-04-20T05:44:41Z</dcterms:created>
  <dcterms:modified xsi:type="dcterms:W3CDTF">2022-06-03T14:03:32Z</dcterms:modified>
</cp:coreProperties>
</file>